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7" r:id="rId1"/>
  </p:sldMasterIdLst>
  <p:sldIdLst>
    <p:sldId id="256" r:id="rId2"/>
    <p:sldId id="258" r:id="rId3"/>
    <p:sldId id="312" r:id="rId4"/>
    <p:sldId id="334" r:id="rId5"/>
    <p:sldId id="315" r:id="rId6"/>
    <p:sldId id="332" r:id="rId7"/>
    <p:sldId id="310" r:id="rId8"/>
    <p:sldId id="323" r:id="rId9"/>
    <p:sldId id="325" r:id="rId10"/>
    <p:sldId id="329" r:id="rId11"/>
    <p:sldId id="324" r:id="rId12"/>
    <p:sldId id="333" r:id="rId13"/>
    <p:sldId id="314" r:id="rId14"/>
    <p:sldId id="313" r:id="rId15"/>
    <p:sldId id="309" r:id="rId16"/>
    <p:sldId id="32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7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2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3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6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0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2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3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3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9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6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01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7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tado.rs.gov.br/rs-aposta-no-hidrogenio-verde-como-combustivel-do-futur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lorenza@essencialmeioambiente.eng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D7DB8-1E24-44DD-99B5-6201922F5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520902"/>
            <a:ext cx="7688238" cy="1754636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O POTENCIAL DO HIDROGÊNIO VERDE NO RIO GRANDE DO SUL</a:t>
            </a:r>
            <a:endParaRPr lang="pt-BR" b="1" dirty="0">
              <a:solidFill>
                <a:schemeClr val="bg2">
                  <a:lumMod val="2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151E0825-8CD0-4799-915B-2C9EC15117A8}"/>
              </a:ext>
            </a:extLst>
          </p:cNvPr>
          <p:cNvSpPr txBox="1">
            <a:spLocks/>
          </p:cNvSpPr>
          <p:nvPr/>
        </p:nvSpPr>
        <p:spPr>
          <a:xfrm>
            <a:off x="395527" y="5451564"/>
            <a:ext cx="9239791" cy="8673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rgbClr val="FF0000"/>
                </a:solidFill>
                <a:latin typeface="Bahnschrift" panose="020B0502040204020203" pitchFamily="34" charset="0"/>
              </a:rPr>
              <a:t>Lorenza Alberici da Silva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Bahnschrift" panose="020B0502040204020203" pitchFamily="34" charset="0"/>
              </a:rPr>
              <a:t>Essencial Engenharia e Meio Ambiente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F48CBAB-3D2B-3432-F4FA-77A3AF09A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239" y="1942081"/>
            <a:ext cx="4335438" cy="248156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85B2FB8-47BB-FBB1-8F56-AB57B916D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71" y="343736"/>
            <a:ext cx="8803387" cy="1450974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A44E0787-CDED-A7DD-FCC6-E919FAD8C363}"/>
              </a:ext>
            </a:extLst>
          </p:cNvPr>
          <p:cNvSpPr txBox="1">
            <a:spLocks/>
          </p:cNvSpPr>
          <p:nvPr/>
        </p:nvSpPr>
        <p:spPr>
          <a:xfrm>
            <a:off x="658714" y="3774922"/>
            <a:ext cx="6820259" cy="1676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tx1"/>
                </a:solidFill>
                <a:latin typeface="Bahnschrift" panose="020B0502040204020203" pitchFamily="34" charset="0"/>
              </a:rPr>
              <a:t>Porto Alegre, 05 de Outubro de 2023</a:t>
            </a:r>
          </a:p>
        </p:txBody>
      </p:sp>
    </p:spTree>
    <p:extLst>
      <p:ext uri="{BB962C8B-B14F-4D97-AF65-F5344CB8AC3E}">
        <p14:creationId xmlns:p14="http://schemas.microsoft.com/office/powerpoint/2010/main" val="112041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666BA-4CB4-7F90-D457-40DE9EF4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26" y="1908327"/>
            <a:ext cx="7016905" cy="921817"/>
          </a:xfrm>
        </p:spPr>
        <p:txBody>
          <a:bodyPr>
            <a:normAutofit/>
          </a:bodyPr>
          <a:lstStyle/>
          <a:p>
            <a:r>
              <a:rPr lang="pt-BR" sz="4000" b="1" dirty="0"/>
              <a:t>O que é o HIDROGÊNIO VERDE?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EEE75B-5792-5D31-D634-3B269B8A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6" y="2092571"/>
            <a:ext cx="3493827" cy="453105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O </a:t>
            </a:r>
            <a:r>
              <a:rPr lang="pt-BR" b="1" dirty="0">
                <a:solidFill>
                  <a:srgbClr val="00B050"/>
                </a:solidFill>
              </a:rPr>
              <a:t>hidrogênio verde </a:t>
            </a:r>
            <a:r>
              <a:rPr lang="pt-BR" dirty="0"/>
              <a:t>é um gás produzido por meio da </a:t>
            </a:r>
            <a:r>
              <a:rPr lang="pt-BR" b="1" dirty="0"/>
              <a:t>eletrólise da água, </a:t>
            </a:r>
            <a:r>
              <a:rPr lang="pt-BR" dirty="0"/>
              <a:t>promovida pela passagem de uma </a:t>
            </a:r>
            <a:r>
              <a:rPr lang="pt-BR" b="1" dirty="0"/>
              <a:t>corrente elétrica </a:t>
            </a:r>
            <a:r>
              <a:rPr lang="pt-BR" dirty="0"/>
              <a:t>obtida</a:t>
            </a:r>
            <a:r>
              <a:rPr lang="pt-BR" b="1" dirty="0"/>
              <a:t> </a:t>
            </a:r>
            <a:r>
              <a:rPr lang="pt-BR" dirty="0"/>
              <a:t>a partir da </a:t>
            </a:r>
            <a:r>
              <a:rPr lang="pt-BR" b="1" dirty="0"/>
              <a:t>energia elétrica proveniente de fontes renováveis </a:t>
            </a:r>
            <a:r>
              <a:rPr lang="pt-BR" dirty="0"/>
              <a:t>e, portanto, 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</a:rPr>
              <a:t>livre de emissões de GEE.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D3BB3F-69EA-8CB7-97BD-23170658E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112" y="177421"/>
            <a:ext cx="8803387" cy="145097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58A6B9B-0F4C-3463-C8D1-0AF5243BF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86" y="3110076"/>
            <a:ext cx="7724945" cy="313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9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666BA-4CB4-7F90-D457-40DE9EF4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96" y="1834711"/>
            <a:ext cx="4299046" cy="75110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POWER  </a:t>
            </a:r>
            <a:r>
              <a:rPr lang="pt-BR" sz="3200" b="1" dirty="0" err="1">
                <a:solidFill>
                  <a:srgbClr val="C00000"/>
                </a:solidFill>
              </a:rPr>
              <a:t>to</a:t>
            </a:r>
            <a:r>
              <a:rPr lang="pt-BR" sz="3200" b="1" dirty="0">
                <a:solidFill>
                  <a:srgbClr val="C00000"/>
                </a:solidFill>
              </a:rPr>
              <a:t>- X (</a:t>
            </a:r>
            <a:r>
              <a:rPr lang="pt-BR" sz="3200" b="1" dirty="0" err="1">
                <a:solidFill>
                  <a:srgbClr val="C00000"/>
                </a:solidFill>
              </a:rPr>
              <a:t>PtX</a:t>
            </a:r>
            <a:r>
              <a:rPr lang="pt-BR" sz="32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EEE75B-5792-5D31-D634-3B269B8A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87" y="2593101"/>
            <a:ext cx="4635865" cy="400762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</a:rPr>
              <a:t>Processo de conversão de energia elétrica (</a:t>
            </a:r>
            <a:r>
              <a:rPr lang="pt-BR" b="1" i="1" dirty="0" err="1">
                <a:solidFill>
                  <a:schemeClr val="tx1"/>
                </a:solidFill>
              </a:rPr>
              <a:t>power</a:t>
            </a:r>
            <a:r>
              <a:rPr lang="pt-BR" b="1" dirty="0">
                <a:solidFill>
                  <a:schemeClr val="tx1"/>
                </a:solidFill>
              </a:rPr>
              <a:t>) para um outro vetor energético (X).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</a:rPr>
              <a:t>O HIDROGÊNIO obtido a partir da eletrólise da água é a base para a produção de combustíveis sintéticos.</a:t>
            </a:r>
            <a:endParaRPr lang="pt-BR" b="1" dirty="0">
              <a:solidFill>
                <a:srgbClr val="00B05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b="1" dirty="0">
              <a:solidFill>
                <a:srgbClr val="00B05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D3BB3F-69EA-8CB7-97BD-23170658E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45" y="104395"/>
            <a:ext cx="8803387" cy="145097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4230E9F-EE03-77F3-6E27-D74F03765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299" y="1698683"/>
            <a:ext cx="5085693" cy="459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1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0D3BB3F-69EA-8CB7-97BD-23170658E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45" y="104395"/>
            <a:ext cx="8803387" cy="145097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84F963E-E6AC-C46E-AD01-CC11804D5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39" y="1718897"/>
            <a:ext cx="8416874" cy="478904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7289CEC-6780-737B-C800-1A856FEF9431}"/>
              </a:ext>
            </a:extLst>
          </p:cNvPr>
          <p:cNvSpPr txBox="1"/>
          <p:nvPr/>
        </p:nvSpPr>
        <p:spPr>
          <a:xfrm>
            <a:off x="9730854" y="2647665"/>
            <a:ext cx="19516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>
                <a:solidFill>
                  <a:srgbClr val="00B050"/>
                </a:solidFill>
              </a:rPr>
              <a:t>PtX</a:t>
            </a:r>
            <a:r>
              <a:rPr lang="pt-BR" dirty="0">
                <a:solidFill>
                  <a:srgbClr val="00B050"/>
                </a:solidFill>
              </a:rPr>
              <a:t> é uma solução para armazenar e transportar a eletricidade convertida em hidrogênio para diversas regiões desprovidas de</a:t>
            </a:r>
          </a:p>
          <a:p>
            <a:pPr algn="just"/>
            <a:r>
              <a:rPr lang="pt-BR" dirty="0">
                <a:solidFill>
                  <a:srgbClr val="00B050"/>
                </a:solidFill>
              </a:rPr>
              <a:t>suprimento de fontes de energia renovável intermitente.</a:t>
            </a:r>
          </a:p>
        </p:txBody>
      </p:sp>
    </p:spTree>
    <p:extLst>
      <p:ext uri="{BB962C8B-B14F-4D97-AF65-F5344CB8AC3E}">
        <p14:creationId xmlns:p14="http://schemas.microsoft.com/office/powerpoint/2010/main" val="243684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666BA-4CB4-7F90-D457-40DE9EF4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916" y="1274119"/>
            <a:ext cx="7929349" cy="1221443"/>
          </a:xfrm>
        </p:spPr>
        <p:txBody>
          <a:bodyPr>
            <a:normAutofit/>
          </a:bodyPr>
          <a:lstStyle/>
          <a:p>
            <a:r>
              <a:rPr lang="pt-BR" sz="4000" dirty="0"/>
              <a:t>Oportunidades para o Brasil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EEE75B-5792-5D31-D634-3B269B8A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22" y="2033516"/>
            <a:ext cx="11087123" cy="39428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.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AA6FA96-52BB-27B7-0763-1D79A8D4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884" y="2020511"/>
            <a:ext cx="5826518" cy="42515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8AC7DCA-3973-29F9-2C9F-AB82A151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24" y="2797791"/>
            <a:ext cx="2693202" cy="180857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F0A6F40-96E4-52F2-2D32-4527400BD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307" y="4462818"/>
            <a:ext cx="2550738" cy="210668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695A75F-22FE-4FE2-5836-932D4FB52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684" y="13189"/>
            <a:ext cx="8803387" cy="145097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15A4609-8536-22D7-32AD-04AB8D5C4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25" y="4918236"/>
            <a:ext cx="2619375" cy="174307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36A3A72-1021-CE4A-1E28-4BE2D3275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6954" y="2345784"/>
            <a:ext cx="30765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1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666BA-4CB4-7F90-D457-40DE9EF4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511" y="1199894"/>
            <a:ext cx="7929349" cy="1221443"/>
          </a:xfrm>
        </p:spPr>
        <p:txBody>
          <a:bodyPr>
            <a:normAutofit/>
          </a:bodyPr>
          <a:lstStyle/>
          <a:p>
            <a:r>
              <a:rPr lang="pt-BR" sz="4000" b="1" dirty="0"/>
              <a:t>Oportunidades para o Rio Grande do Sul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EEE75B-5792-5D31-D634-3B269B8A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61320"/>
            <a:ext cx="11518710" cy="49113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pt-BR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10D2680-6DB0-E108-5CB4-D1D0988A4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241" y="923247"/>
            <a:ext cx="1555477" cy="149434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4373F40-6F4A-2DB2-1632-BB73863AF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544" y="3521698"/>
            <a:ext cx="3418714" cy="1839731"/>
          </a:xfrm>
          <a:prstGeom prst="rect">
            <a:avLst/>
          </a:prstGeom>
        </p:spPr>
      </p:pic>
      <p:pic>
        <p:nvPicPr>
          <p:cNvPr id="14" name="Imagem 13" descr="Campo de futebol&#10;&#10;Descrição gerada automaticamente com confiança média">
            <a:extLst>
              <a:ext uri="{FF2B5EF4-FFF2-40B4-BE49-F238E27FC236}">
                <a16:creationId xmlns:a16="http://schemas.microsoft.com/office/drawing/2014/main" id="{8E30D218-F15C-A0D1-075B-07FB2E5A2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309" y="4858006"/>
            <a:ext cx="2847975" cy="16002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6D0FB9C9-0918-1229-64CA-6377BE394D59}"/>
              </a:ext>
            </a:extLst>
          </p:cNvPr>
          <p:cNvSpPr txBox="1"/>
          <p:nvPr/>
        </p:nvSpPr>
        <p:spPr>
          <a:xfrm>
            <a:off x="777921" y="2296803"/>
            <a:ext cx="1073133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/>
              <a:t>Segundo o Atlas Eólico gaúcho, a capacidade eólica para ventos em terra firme (</a:t>
            </a:r>
            <a:r>
              <a:rPr lang="pt-BR" sz="2000" b="1" i="1" dirty="0" err="1"/>
              <a:t>onshore</a:t>
            </a:r>
            <a:r>
              <a:rPr lang="pt-BR" sz="2000" b="1" dirty="0"/>
              <a:t>), é de 102,8 Gigawatts (GW), e mais 114,2 GW em alto-mar (</a:t>
            </a:r>
            <a:r>
              <a:rPr lang="pt-BR" sz="2000" b="1" i="1" dirty="0"/>
              <a:t>offshore</a:t>
            </a:r>
            <a:r>
              <a:rPr lang="pt-BR" sz="2000" b="1" dirty="0"/>
              <a:t>). Atualmente, o Estado produz 5% dessa capacidade (SEMA-RS)</a:t>
            </a:r>
          </a:p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5000916-D75C-059F-21DC-BA76A4EE713D}"/>
              </a:ext>
            </a:extLst>
          </p:cNvPr>
          <p:cNvSpPr txBox="1"/>
          <p:nvPr/>
        </p:nvSpPr>
        <p:spPr>
          <a:xfrm>
            <a:off x="807478" y="3811032"/>
            <a:ext cx="6894105" cy="138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Há no Estado, cerca de 61 projetos </a:t>
            </a:r>
            <a:r>
              <a:rPr lang="pt-BR" sz="20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onshore</a:t>
            </a:r>
            <a:r>
              <a:rPr lang="pt-BR" sz="20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</a:t>
            </a:r>
            <a:r>
              <a:rPr lang="pt-BR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em 31 municípios, os quais somam 15,5 GW e projetam investimentos de R$ 90 bilhões.</a:t>
            </a:r>
            <a:endParaRPr lang="pt-BR" sz="2000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16909B2-A3F9-BD11-CD10-90A52CF93D3B}"/>
              </a:ext>
            </a:extLst>
          </p:cNvPr>
          <p:cNvSpPr txBox="1"/>
          <p:nvPr/>
        </p:nvSpPr>
        <p:spPr>
          <a:xfrm>
            <a:off x="4121485" y="5421295"/>
            <a:ext cx="7058024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No litoral gaúcho, existem 22 projetos eólicos </a:t>
            </a:r>
            <a:r>
              <a:rPr lang="pt-BR" sz="20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offshore</a:t>
            </a:r>
            <a:r>
              <a:rPr lang="pt-BR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que somam 56,7GW, com investimentos previstos em torno de R$750 bilhões.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									(Fonte: SEMA-RS)</a:t>
            </a: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456B07-E29A-6109-4D93-33E633A97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982" y="-13422"/>
            <a:ext cx="880338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4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80FEE3A-7D42-2B84-760E-EF072E230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183" y="4801983"/>
            <a:ext cx="2622220" cy="18805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9E79611-DC0C-675B-4C3E-5B2178860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88299"/>
            <a:ext cx="3322586" cy="17687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AA4F572-D949-4890-AAF1-8385163D0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281" y="56453"/>
            <a:ext cx="8809484" cy="145097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7263112F-49B1-EE8C-1F30-E7D55D356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368" y="5636762"/>
            <a:ext cx="969348" cy="37798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6E0B560-9D7D-C8A6-D065-E1807CCCA85A}"/>
              </a:ext>
            </a:extLst>
          </p:cNvPr>
          <p:cNvSpPr txBox="1"/>
          <p:nvPr/>
        </p:nvSpPr>
        <p:spPr>
          <a:xfrm>
            <a:off x="1218095" y="4357089"/>
            <a:ext cx="2622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</a:t>
            </a:r>
            <a:r>
              <a:rPr lang="pt-BR" b="1" dirty="0"/>
              <a:t>Projeto de Lei 2308/23</a:t>
            </a:r>
          </a:p>
          <a:p>
            <a:r>
              <a:rPr lang="pt-BR" dirty="0"/>
              <a:t>Visa incorporar o hidrogênio verde e o hidrogênio combustível à Política Energética Nacional.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BEB8073-D16B-5E6B-D6A7-1711EDEF0576}"/>
              </a:ext>
            </a:extLst>
          </p:cNvPr>
          <p:cNvSpPr txBox="1"/>
          <p:nvPr/>
        </p:nvSpPr>
        <p:spPr>
          <a:xfrm>
            <a:off x="1106904" y="2387065"/>
            <a:ext cx="2588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Projeto de Lei 1878/22</a:t>
            </a:r>
          </a:p>
          <a:p>
            <a:r>
              <a:rPr lang="pt-BR" dirty="0"/>
              <a:t>Cria a Política que regula a produção e usos para fins energéticos do Hidrogênio Verde.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7D4DACD-EAAE-6EEC-18F9-402BBDAFEC4C}"/>
              </a:ext>
            </a:extLst>
          </p:cNvPr>
          <p:cNvSpPr txBox="1"/>
          <p:nvPr/>
        </p:nvSpPr>
        <p:spPr>
          <a:xfrm>
            <a:off x="348032" y="1532798"/>
            <a:ext cx="116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00000"/>
                </a:solidFill>
              </a:rPr>
              <a:t>Brasil tem imenso potencial e precisa de marco legal, estrutura e capacitação</a:t>
            </a:r>
          </a:p>
        </p:txBody>
      </p:sp>
    </p:spTree>
    <p:extLst>
      <p:ext uri="{BB962C8B-B14F-4D97-AF65-F5344CB8AC3E}">
        <p14:creationId xmlns:p14="http://schemas.microsoft.com/office/powerpoint/2010/main" val="4161008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8F2D0B0-F13E-F088-4B44-5EA9418D1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74" y="305094"/>
            <a:ext cx="8809484" cy="145097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690D611-C2F7-0C73-D368-86EFBE5C4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003" y="2907775"/>
            <a:ext cx="5620603" cy="316158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51A146F-701D-C0C1-70C0-FF54342E84B2}"/>
              </a:ext>
            </a:extLst>
          </p:cNvPr>
          <p:cNvSpPr txBox="1"/>
          <p:nvPr/>
        </p:nvSpPr>
        <p:spPr>
          <a:xfrm>
            <a:off x="1452205" y="1945179"/>
            <a:ext cx="9093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</a:rPr>
              <a:t>RS aposta no hidrogênio verde como combustível do futuro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A5FDFD8-CCF2-6120-2F62-2364E128212C}"/>
              </a:ext>
            </a:extLst>
          </p:cNvPr>
          <p:cNvSpPr txBox="1"/>
          <p:nvPr/>
        </p:nvSpPr>
        <p:spPr>
          <a:xfrm>
            <a:off x="395785" y="2907775"/>
            <a:ext cx="50633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i="1" dirty="0"/>
              <a:t>“Em solenidade realizada dia 16/02/2023, para divulgar as estratégias que serão adotadas a fim de desenvolver a cadeia de hidrogênio verde no Estado, o governador Eduardo Leite afirmou que uma das metas da gestão é fazer do Rio Grande do Sul um local destacado para esses investimentos”</a:t>
            </a:r>
          </a:p>
          <a:p>
            <a:endParaRPr lang="pt-BR" dirty="0"/>
          </a:p>
          <a:p>
            <a:r>
              <a:rPr lang="pt-BR" dirty="0">
                <a:hlinkClick r:id="rId4"/>
              </a:rPr>
              <a:t>https://estado.rs.gov.br/rs-aposta-no-hidrogenio-verde-como-combustivel-do-futuro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585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D112387-5E5A-4299-B9BF-60405828E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4554937"/>
            <a:ext cx="8229735" cy="2152613"/>
          </a:xfrm>
        </p:spPr>
        <p:txBody>
          <a:bodyPr/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sz="2000" b="1" dirty="0"/>
              <a:t>Contato: </a:t>
            </a:r>
            <a:r>
              <a:rPr lang="pt-BR" sz="2000" b="1" dirty="0">
                <a:hlinkClick r:id="rId2"/>
              </a:rPr>
              <a:t>lorenza@essencialmeioambiente.eng.br</a:t>
            </a:r>
            <a:endParaRPr lang="pt-BR" sz="2000" b="1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b="1" dirty="0"/>
              <a:t>(61)99192-6390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1AC3451-7E51-4A2E-8105-F4E9C10A6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21" y="5631244"/>
            <a:ext cx="784845" cy="78834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357C64-0344-495D-8909-3BC621B9CCED}"/>
              </a:ext>
            </a:extLst>
          </p:cNvPr>
          <p:cNvSpPr txBox="1"/>
          <p:nvPr/>
        </p:nvSpPr>
        <p:spPr>
          <a:xfrm>
            <a:off x="859808" y="586856"/>
            <a:ext cx="689211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Lorenza Alberici da Silva</a:t>
            </a:r>
          </a:p>
          <a:p>
            <a:endParaRPr lang="pt-BR" sz="2000" dirty="0"/>
          </a:p>
          <a:p>
            <a:pPr algn="just"/>
            <a:r>
              <a:rPr lang="pt-BR" sz="2000" b="1" dirty="0"/>
              <a:t>Engenheira Química (UFRGS, 1995)</a:t>
            </a:r>
            <a:r>
              <a:rPr lang="pt-BR" sz="2000" dirty="0"/>
              <a:t>, Mestre em Metalurgia Extrativa e Tecnologia Mineral (UFRGS, 1999) e Especialista em Engenharia de Segurança do Trabalho (USP, 2017).</a:t>
            </a:r>
          </a:p>
          <a:p>
            <a:endParaRPr lang="pt-BR" sz="2000" dirty="0"/>
          </a:p>
          <a:p>
            <a:pPr algn="just"/>
            <a:r>
              <a:rPr lang="pt-BR" sz="2000" dirty="0"/>
              <a:t>Especializada na gestão ambiental de indústrias, mineração e projetos de infraestrutura; coordenação técnica de projetos de fomento internacional; elaboração e verificação de inventários de emissões de gases de efeito estufa (GEE); auditoria e verificação de critérios de ESG e elaboração de estudos de análise e gerenciamento de riscos químicos, industriais e ocupacionais.</a:t>
            </a:r>
          </a:p>
          <a:p>
            <a:endParaRPr lang="pt-BR" sz="40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3E85636-AB30-4788-B6F3-74078C913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271" y="3048671"/>
            <a:ext cx="2830925" cy="301253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8E3B178-F3CE-6F52-080D-4C9C88D3F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4332" y="323305"/>
            <a:ext cx="2378099" cy="23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8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666BA-4CB4-7F90-D457-40DE9EF4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25" y="1422450"/>
            <a:ext cx="11251493" cy="1168409"/>
          </a:xfrm>
        </p:spPr>
        <p:txBody>
          <a:bodyPr>
            <a:noAutofit/>
          </a:bodyPr>
          <a:lstStyle/>
          <a:p>
            <a:r>
              <a:rPr lang="pt-BR" sz="3200" dirty="0"/>
              <a:t>Por que precisamos reduzir as emissões de Gases de Efeito Estufa (GEE)?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EEE75B-5792-5D31-D634-3B269B8A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69" y="5070702"/>
            <a:ext cx="11462438" cy="165233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elevação da temperatura aumenta a frequência e a intensidade dos eventos climáticos extremos, afetando as pessoas mais vulneráveis e os ecossistemas mais frágeis, como os manguezais, áreas costeiras e semidesérticas, agravando a insegurança alimentar e hídrica, em todo o mundo.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74D0F5E-735D-329D-9FAF-7AEA41FFD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84" y="2485213"/>
            <a:ext cx="4937515" cy="233244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18D3342-5861-D3F6-C263-BDF2514A1C88}"/>
              </a:ext>
            </a:extLst>
          </p:cNvPr>
          <p:cNvSpPr txBox="1"/>
          <p:nvPr/>
        </p:nvSpPr>
        <p:spPr>
          <a:xfrm>
            <a:off x="5813769" y="2590859"/>
            <a:ext cx="5739478" cy="253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De acordo com a sexta edição do Relatório do IPCC (Painel Intergovernamental para as Mudanças Climáticas), em março de 2023, a temp. média da Terra já aumentou 1,1 grau Celsius acima dos níveis pré-industriais, consequência direta de mais de um século de queima de combustíveis fósseis e do uso desordenado e insustentável dos recursos naturais.</a:t>
            </a:r>
            <a:endParaRPr lang="pt-BR" sz="2400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F407556-7DC4-D438-BC4F-C5CD07B3D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22" y="33206"/>
            <a:ext cx="880338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3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666BA-4CB4-7F90-D457-40DE9EF4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53" y="1401414"/>
            <a:ext cx="11251493" cy="1168409"/>
          </a:xfrm>
        </p:spPr>
        <p:txBody>
          <a:bodyPr>
            <a:noAutofit/>
          </a:bodyPr>
          <a:lstStyle/>
          <a:p>
            <a:r>
              <a:rPr lang="pt-BR" sz="3200" dirty="0"/>
              <a:t>Cientistas relacionam as inundações a um “novo normal climático no RS”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18D3342-5861-D3F6-C263-BDF2514A1C88}"/>
              </a:ext>
            </a:extLst>
          </p:cNvPr>
          <p:cNvSpPr txBox="1"/>
          <p:nvPr/>
        </p:nvSpPr>
        <p:spPr>
          <a:xfrm>
            <a:off x="595952" y="3248242"/>
            <a:ext cx="56912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/>
              <a:t>“Cinco pesquisadores de diferentes regiões do país ouvidos por GZH concordam que as mudanças climáticas – responsáveis pelo aquecimento da atmosfera e dos oceanos, inclusive nas proximidades da costa gaúcha, onde o mar está até 4ºC além do normal – fortaleceram a intensidade da chuvarada e seguirão multiplicando o risco de tragédias naturais”.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F407556-7DC4-D438-BC4F-C5CD07B3D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22" y="33206"/>
            <a:ext cx="8803387" cy="145097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1B9FC42-2451-62D7-5EC5-F75C5CC4FAE2}"/>
              </a:ext>
            </a:extLst>
          </p:cNvPr>
          <p:cNvSpPr txBox="1"/>
          <p:nvPr/>
        </p:nvSpPr>
        <p:spPr>
          <a:xfrm>
            <a:off x="7246961" y="2349256"/>
            <a:ext cx="399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Jornal Zero Hora, 07/09/2023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7DC9FFE-8C06-F51C-FC46-25E46C37A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787" y="3218428"/>
            <a:ext cx="5691294" cy="320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6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243EF-1799-FA34-6198-DA77A1FC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764" y="1301557"/>
            <a:ext cx="6557168" cy="1201003"/>
          </a:xfrm>
        </p:spPr>
        <p:txBody>
          <a:bodyPr/>
          <a:lstStyle/>
          <a:p>
            <a:r>
              <a:rPr lang="pt-BR" sz="4000" dirty="0">
                <a:solidFill>
                  <a:srgbClr val="C00000"/>
                </a:solidFill>
              </a:rPr>
              <a:t>O que faz a Terra aquecer?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DB182B-B77B-A299-31B9-D564C6BA0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82" y="2552131"/>
            <a:ext cx="4701843" cy="377696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7A21707-6F0E-D2E2-9BB2-B4066CF0F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382" y="2502560"/>
            <a:ext cx="2614071" cy="18104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4E91DEF-A329-5994-1F2E-D101ABCA8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884" y="2526734"/>
            <a:ext cx="2803998" cy="17636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E6B8947-651C-706D-65BE-7459D3120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884" y="4634976"/>
            <a:ext cx="2628900" cy="17430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B36614C-79A1-4748-7ABA-788C9CF5F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114" y="64366"/>
            <a:ext cx="8803387" cy="145097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CD564B8-70A8-EADB-D8C0-FCDD2E9E899D}"/>
              </a:ext>
            </a:extLst>
          </p:cNvPr>
          <p:cNvSpPr txBox="1"/>
          <p:nvPr/>
        </p:nvSpPr>
        <p:spPr>
          <a:xfrm>
            <a:off x="5895834" y="4634976"/>
            <a:ext cx="3198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/>
          </a:p>
          <a:p>
            <a:r>
              <a:rPr lang="pt-BR" sz="2000" b="1" dirty="0"/>
              <a:t>Gases de Efeito Estufa (GEE):</a:t>
            </a:r>
          </a:p>
          <a:p>
            <a:r>
              <a:rPr lang="pt-BR" sz="2000" b="1" dirty="0">
                <a:solidFill>
                  <a:srgbClr val="C00000"/>
                </a:solidFill>
              </a:rPr>
              <a:t>CO</a:t>
            </a:r>
            <a:r>
              <a:rPr lang="pt-BR" b="1" dirty="0">
                <a:solidFill>
                  <a:srgbClr val="C00000"/>
                </a:solidFill>
              </a:rPr>
              <a:t>2</a:t>
            </a:r>
            <a:r>
              <a:rPr lang="pt-BR" sz="2000" b="1" dirty="0">
                <a:solidFill>
                  <a:srgbClr val="C00000"/>
                </a:solidFill>
              </a:rPr>
              <a:t>, CH</a:t>
            </a:r>
            <a:r>
              <a:rPr lang="pt-BR" b="1" dirty="0">
                <a:solidFill>
                  <a:srgbClr val="C00000"/>
                </a:solidFill>
              </a:rPr>
              <a:t>4</a:t>
            </a:r>
            <a:r>
              <a:rPr lang="pt-BR" sz="2000" b="1" dirty="0">
                <a:solidFill>
                  <a:srgbClr val="C00000"/>
                </a:solidFill>
              </a:rPr>
              <a:t>, N</a:t>
            </a:r>
            <a:r>
              <a:rPr lang="pt-BR" b="1" dirty="0">
                <a:solidFill>
                  <a:srgbClr val="C00000"/>
                </a:solidFill>
              </a:rPr>
              <a:t>2</a:t>
            </a:r>
            <a:r>
              <a:rPr lang="pt-BR" sz="2000" b="1" dirty="0">
                <a:solidFill>
                  <a:srgbClr val="C00000"/>
                </a:solidFill>
              </a:rPr>
              <a:t>O, </a:t>
            </a:r>
            <a:r>
              <a:rPr lang="pt-BR" sz="2000" b="1" dirty="0" err="1">
                <a:solidFill>
                  <a:srgbClr val="C00000"/>
                </a:solidFill>
              </a:rPr>
              <a:t>HCFCs</a:t>
            </a:r>
            <a:r>
              <a:rPr lang="pt-BR" sz="2000" b="1" dirty="0">
                <a:solidFill>
                  <a:srgbClr val="C00000"/>
                </a:solidFill>
              </a:rPr>
              <a:t>, </a:t>
            </a:r>
            <a:r>
              <a:rPr lang="pt-BR" sz="2000" b="1" dirty="0" err="1">
                <a:solidFill>
                  <a:srgbClr val="C00000"/>
                </a:solidFill>
              </a:rPr>
              <a:t>PFCs</a:t>
            </a:r>
            <a:r>
              <a:rPr lang="pt-BR" sz="2000" b="1" dirty="0">
                <a:solidFill>
                  <a:srgbClr val="C00000"/>
                </a:solidFill>
              </a:rPr>
              <a:t>, N</a:t>
            </a:r>
            <a:r>
              <a:rPr lang="pt-BR" b="1" dirty="0">
                <a:solidFill>
                  <a:srgbClr val="C00000"/>
                </a:solidFill>
              </a:rPr>
              <a:t>3</a:t>
            </a:r>
            <a:r>
              <a:rPr lang="pt-BR" sz="2000" b="1" dirty="0">
                <a:solidFill>
                  <a:srgbClr val="C00000"/>
                </a:solidFill>
              </a:rPr>
              <a:t>F, SF</a:t>
            </a:r>
            <a:r>
              <a:rPr lang="pt-BR" b="1" dirty="0">
                <a:solidFill>
                  <a:srgbClr val="C00000"/>
                </a:solidFill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07507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666BA-4CB4-7F90-D457-40DE9EF4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99" y="1484434"/>
            <a:ext cx="8594975" cy="1168409"/>
          </a:xfrm>
        </p:spPr>
        <p:txBody>
          <a:bodyPr>
            <a:noAutofit/>
          </a:bodyPr>
          <a:lstStyle/>
          <a:p>
            <a:r>
              <a:rPr lang="pt-BR" sz="3200" dirty="0"/>
              <a:t>Pilares da Reestruturação do Mercado de Energia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EEE75B-5792-5D31-D634-3B269B8A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28" y="2652843"/>
            <a:ext cx="6766175" cy="329758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Redução da dependência dos combustíveis fosseis visando descarbonização global e dos sistemas econômicos;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chemeClr val="tx1"/>
                </a:solidFill>
              </a:rPr>
              <a:t>Aproveitamento do potencial das fontes renováveis, principalmente as intermitentes como eólica e solar.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F407556-7DC4-D438-BC4F-C5CD07B3D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99" y="169684"/>
            <a:ext cx="8803387" cy="145097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9DC2A53-B041-B3F8-A7A5-884EBFF6F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524" y="4846966"/>
            <a:ext cx="3054102" cy="18413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28D9482-3AC4-A989-4C20-C799F1BB2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6524" y="2652843"/>
            <a:ext cx="3054102" cy="19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8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666BA-4CB4-7F90-D457-40DE9EF4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319" y="1687297"/>
            <a:ext cx="5123918" cy="81623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USOS DO HIDROGÊNIO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EEE75B-5792-5D31-D634-3B269B8A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72" y="2503527"/>
            <a:ext cx="11570365" cy="392935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Amplo uso como </a:t>
            </a:r>
            <a:r>
              <a:rPr lang="pt-BR" b="1" dirty="0"/>
              <a:t>insumo de produção</a:t>
            </a:r>
            <a:r>
              <a:rPr lang="pt-BR" dirty="0"/>
              <a:t>: indústria química, alimentícia, metalúrgica, semicondutores;</a:t>
            </a:r>
          </a:p>
          <a:p>
            <a:pPr>
              <a:lnSpc>
                <a:spcPct val="150000"/>
              </a:lnSpc>
            </a:pPr>
            <a:r>
              <a:rPr lang="pt-BR" dirty="0"/>
              <a:t>A crescente demanda energética mundial tem impulsionado pesquisas para viabilizar seu uso na produção de </a:t>
            </a:r>
            <a:r>
              <a:rPr lang="pt-BR" b="1" dirty="0"/>
              <a:t>combustíveis sintéticos </a:t>
            </a:r>
            <a:r>
              <a:rPr lang="pt-BR" dirty="0"/>
              <a:t>principalmente</a:t>
            </a:r>
            <a:r>
              <a:rPr lang="pt-BR" b="1" dirty="0"/>
              <a:t> amoníaco (para navegação e geração de energia), querosene sintético para aviação, metano </a:t>
            </a:r>
            <a:r>
              <a:rPr lang="pt-BR" dirty="0"/>
              <a:t>em redes de gás e </a:t>
            </a:r>
            <a:r>
              <a:rPr lang="pt-BR" b="1" dirty="0"/>
              <a:t>eletricidade.</a:t>
            </a:r>
          </a:p>
          <a:p>
            <a:pPr>
              <a:lnSpc>
                <a:spcPct val="150000"/>
              </a:lnSpc>
            </a:pPr>
            <a:r>
              <a:rPr lang="pt-BR" dirty="0"/>
              <a:t>Segundo estimativas da </a:t>
            </a:r>
            <a:r>
              <a:rPr lang="pt-BR" b="1" dirty="0"/>
              <a:t>IEA- Agência Internacional de Energia</a:t>
            </a:r>
            <a:r>
              <a:rPr lang="pt-BR" dirty="0"/>
              <a:t>, em </a:t>
            </a:r>
            <a:r>
              <a:rPr lang="pt-BR" b="1" dirty="0"/>
              <a:t>2050</a:t>
            </a:r>
            <a:r>
              <a:rPr lang="pt-BR" dirty="0"/>
              <a:t>,  </a:t>
            </a:r>
            <a:r>
              <a:rPr lang="pt-BR" b="1" dirty="0">
                <a:solidFill>
                  <a:srgbClr val="0070C0"/>
                </a:solidFill>
              </a:rPr>
              <a:t>30 % do hidrogênio produzido no mundo será utilizado como combustível </a:t>
            </a:r>
            <a:r>
              <a:rPr lang="pt-BR" dirty="0"/>
              <a:t>e outros </a:t>
            </a:r>
            <a:r>
              <a:rPr lang="pt-BR" b="1" dirty="0">
                <a:solidFill>
                  <a:srgbClr val="0070C0"/>
                </a:solidFill>
              </a:rPr>
              <a:t>17 % para gerar eletricidade.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D3BB3F-69EA-8CB7-97BD-23170658E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112" y="177421"/>
            <a:ext cx="880338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48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666BA-4CB4-7F90-D457-40DE9EF4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33" y="1575125"/>
            <a:ext cx="10655721" cy="875131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C00000"/>
                </a:solidFill>
              </a:rPr>
              <a:t>O Hidrogênio não está disponível na atmosfera em seu estado gasoso.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EEE75B-5792-5D31-D634-3B269B8A8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40" y="2450256"/>
            <a:ext cx="11570365" cy="39293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Eletrólise, Reforma Catalítica, Gaseificação de Hidrocarbonetos ou Pirólise.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dirty="0">
                <a:solidFill>
                  <a:schemeClr val="tx1"/>
                </a:solidFill>
              </a:rPr>
              <a:t>Os métodos mais utilizados comercialmente são a </a:t>
            </a:r>
            <a:r>
              <a:rPr lang="pt-BR" b="1" u="sng" dirty="0">
                <a:solidFill>
                  <a:schemeClr val="tx1"/>
                </a:solidFill>
              </a:rPr>
              <a:t>Reforma a vapor </a:t>
            </a:r>
            <a:r>
              <a:rPr lang="pt-BR" b="1" dirty="0">
                <a:solidFill>
                  <a:schemeClr val="tx1"/>
                </a:solidFill>
              </a:rPr>
              <a:t>e a </a:t>
            </a:r>
            <a:r>
              <a:rPr lang="pt-BR" b="1" u="sng" dirty="0">
                <a:solidFill>
                  <a:schemeClr val="tx1"/>
                </a:solidFill>
              </a:rPr>
              <a:t>Eletrólise</a:t>
            </a:r>
            <a:r>
              <a:rPr lang="pt-BR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A Reforma consiste na produção de hidrogênio pela decomposição de combustíveis fósseis: vapor de metano (Hidrogênio Cinza) ou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gaseificação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 do carvão (Hidrogênio Marrom)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Produtos: </a:t>
            </a:r>
            <a:r>
              <a:rPr lang="pt-BR" b="1" u="sng" dirty="0">
                <a:solidFill>
                  <a:schemeClr val="accent5">
                    <a:lumMod val="75000"/>
                  </a:schemeClr>
                </a:solidFill>
              </a:rPr>
              <a:t>H2 + CO2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. Esse método responde por 95% do hidrogênio produzido e consumido no mercado mundial. Estima-se uma geração de 870 milhões </a:t>
            </a:r>
            <a:r>
              <a:rPr lang="pt-BR" b="1" dirty="0" err="1">
                <a:solidFill>
                  <a:schemeClr val="accent5">
                    <a:lumMod val="75000"/>
                  </a:schemeClr>
                </a:solidFill>
              </a:rPr>
              <a:t>ton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 CO</a:t>
            </a:r>
            <a:r>
              <a:rPr lang="pt-BR" sz="18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/ano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D3BB3F-69EA-8CB7-97BD-23170658E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33" y="124151"/>
            <a:ext cx="8803387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9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666BA-4CB4-7F90-D457-40DE9EF4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13" y="1562562"/>
            <a:ext cx="8325107" cy="875131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ELETRÓLISE DA ÁGUA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C1962121-2E47-3A02-45F9-CA138B384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388" y="2380560"/>
            <a:ext cx="5692554" cy="3399149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0D3BB3F-69EA-8CB7-97BD-23170658E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33" y="104395"/>
            <a:ext cx="8803387" cy="145097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CD4A127-F0B6-B8A3-79F7-4F9261CBD210}"/>
              </a:ext>
            </a:extLst>
          </p:cNvPr>
          <p:cNvSpPr txBox="1"/>
          <p:nvPr/>
        </p:nvSpPr>
        <p:spPr>
          <a:xfrm>
            <a:off x="7098203" y="2609610"/>
            <a:ext cx="41898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Reação química de </a:t>
            </a:r>
            <a:r>
              <a:rPr lang="pt-BR" sz="2000" b="1" dirty="0"/>
              <a:t>oxirredução provocada pela passagem de corrente elétrica contínua</a:t>
            </a:r>
            <a:r>
              <a:rPr lang="pt-BR" sz="2000" dirty="0"/>
              <a:t>, na presença de um eletrólito, provocando a dissociação da molécula de água.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 partir dos estudos de Alessandro Volta e </a:t>
            </a:r>
            <a:r>
              <a:rPr lang="pt-BR" sz="2000" dirty="0" err="1"/>
              <a:t>Humphry</a:t>
            </a:r>
            <a:r>
              <a:rPr lang="pt-BR" sz="2000" dirty="0"/>
              <a:t> Davy (início </a:t>
            </a:r>
            <a:r>
              <a:rPr lang="pt-BR" sz="2000" dirty="0" err="1"/>
              <a:t>séc.XIX</a:t>
            </a:r>
            <a:r>
              <a:rPr lang="pt-BR" sz="2000" dirty="0"/>
              <a:t>), em 1869, o belga </a:t>
            </a:r>
            <a:r>
              <a:rPr lang="pt-BR" sz="2000" dirty="0" err="1"/>
              <a:t>Zenobe</a:t>
            </a:r>
            <a:r>
              <a:rPr lang="pt-BR" sz="2000" dirty="0"/>
              <a:t> </a:t>
            </a:r>
            <a:r>
              <a:rPr lang="pt-BR" sz="2000" dirty="0" err="1"/>
              <a:t>Gramme</a:t>
            </a:r>
            <a:r>
              <a:rPr lang="pt-BR" sz="2000" dirty="0"/>
              <a:t> desenvolveu a </a:t>
            </a:r>
            <a:r>
              <a:rPr lang="pt-BR" sz="2000" b="1" dirty="0"/>
              <a:t>máquina de </a:t>
            </a:r>
            <a:r>
              <a:rPr lang="pt-BR" sz="2000" b="1" dirty="0" err="1"/>
              <a:t>Gramme</a:t>
            </a:r>
            <a:r>
              <a:rPr lang="pt-BR" sz="2000" dirty="0"/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10A1256-B047-9D78-D0DE-FC244A09CAEB}"/>
              </a:ext>
            </a:extLst>
          </p:cNvPr>
          <p:cNvSpPr txBox="1"/>
          <p:nvPr/>
        </p:nvSpPr>
        <p:spPr>
          <a:xfrm>
            <a:off x="276137" y="5846051"/>
            <a:ext cx="6822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O problema dessa rota é a altíssima demanda de energia elétrica </a:t>
            </a:r>
          </a:p>
        </p:txBody>
      </p:sp>
    </p:spTree>
    <p:extLst>
      <p:ext uri="{BB962C8B-B14F-4D97-AF65-F5344CB8AC3E}">
        <p14:creationId xmlns:p14="http://schemas.microsoft.com/office/powerpoint/2010/main" val="156420622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5289</TotalTime>
  <Words>1016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Bahnschrift</vt:lpstr>
      <vt:lpstr>Calibri Light</vt:lpstr>
      <vt:lpstr>Wingdings</vt:lpstr>
      <vt:lpstr>Wingdings 3</vt:lpstr>
      <vt:lpstr>Metropolitano</vt:lpstr>
      <vt:lpstr>O POTENCIAL DO HIDROGÊNIO VERDE NO RIO GRANDE DO SUL</vt:lpstr>
      <vt:lpstr>Apresentação do PowerPoint</vt:lpstr>
      <vt:lpstr>Por que precisamos reduzir as emissões de Gases de Efeito Estufa (GEE)?</vt:lpstr>
      <vt:lpstr>Cientistas relacionam as inundações a um “novo normal climático no RS”</vt:lpstr>
      <vt:lpstr>O que faz a Terra aquecer?</vt:lpstr>
      <vt:lpstr>Pilares da Reestruturação do Mercado de Energia</vt:lpstr>
      <vt:lpstr>USOS DO HIDROGÊNIO</vt:lpstr>
      <vt:lpstr>O Hidrogênio não está disponível na atmosfera em seu estado gasoso.</vt:lpstr>
      <vt:lpstr>ELETRÓLISE DA ÁGUA</vt:lpstr>
      <vt:lpstr>O que é o HIDROGÊNIO VERDE?</vt:lpstr>
      <vt:lpstr>POWER  to- X (PtX)</vt:lpstr>
      <vt:lpstr>Apresentação do PowerPoint</vt:lpstr>
      <vt:lpstr>Oportunidades para o Brasil</vt:lpstr>
      <vt:lpstr>Oportunidades para o Rio Grande do Sul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Mudanças Climáticas</dc:title>
  <dc:creator>Nosso Ambiente Engenharia</dc:creator>
  <cp:lastModifiedBy>Leite, Fernanda GIZ BR</cp:lastModifiedBy>
  <cp:revision>110</cp:revision>
  <dcterms:created xsi:type="dcterms:W3CDTF">2022-04-22T18:02:51Z</dcterms:created>
  <dcterms:modified xsi:type="dcterms:W3CDTF">2023-10-05T14:40:11Z</dcterms:modified>
</cp:coreProperties>
</file>