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86" r:id="rId6"/>
    <p:sldId id="311" r:id="rId7"/>
    <p:sldId id="321" r:id="rId8"/>
    <p:sldId id="313" r:id="rId9"/>
    <p:sldId id="315" r:id="rId10"/>
    <p:sldId id="319" r:id="rId11"/>
    <p:sldId id="284" r:id="rId12"/>
    <p:sldId id="305" r:id="rId13"/>
    <p:sldId id="324" r:id="rId14"/>
    <p:sldId id="307" r:id="rId15"/>
    <p:sldId id="308" r:id="rId16"/>
    <p:sldId id="309" r:id="rId17"/>
    <p:sldId id="320" r:id="rId18"/>
    <p:sldId id="322" r:id="rId19"/>
    <p:sldId id="323" r:id="rId20"/>
    <p:sldId id="318" r:id="rId2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  <p:cmAuthor id="4" name="Nora Ziegler" initials="NZ" lastIdx="4" clrIdx="3">
    <p:extLst>
      <p:ext uri="{19B8F6BF-5375-455C-9EA6-DF929625EA0E}">
        <p15:presenceInfo xmlns:p15="http://schemas.microsoft.com/office/powerpoint/2012/main" userId="Nora Ziegler" providerId="None"/>
      </p:ext>
    </p:extLst>
  </p:cmAuthor>
  <p:cmAuthor id="5" name="Thomas Maxeiner" initials="TM" lastIdx="9" clrIdx="4">
    <p:extLst>
      <p:ext uri="{19B8F6BF-5375-455C-9EA6-DF929625EA0E}">
        <p15:presenceInfo xmlns:p15="http://schemas.microsoft.com/office/powerpoint/2012/main" userId="edfe7c771217457b" providerId="Windows Live"/>
      </p:ext>
    </p:extLst>
  </p:cmAuthor>
  <p:cmAuthor id="6" name="Werner Bunte" initials="WB" lastIdx="1" clrIdx="5">
    <p:extLst>
      <p:ext uri="{19B8F6BF-5375-455C-9EA6-DF929625EA0E}">
        <p15:presenceInfo xmlns:p15="http://schemas.microsoft.com/office/powerpoint/2012/main" userId="f9c271ae2b86e6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20"/>
    <a:srgbClr val="088D71"/>
    <a:srgbClr val="004367"/>
    <a:srgbClr val="C7212F"/>
    <a:srgbClr val="A32C4B"/>
    <a:srgbClr val="00AFD8"/>
    <a:srgbClr val="E5223D"/>
    <a:srgbClr val="00656B"/>
    <a:srgbClr val="F8E946"/>
    <a:srgbClr val="F6B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6405"/>
  </p:normalViewPr>
  <p:slideViewPr>
    <p:cSldViewPr snapToGrid="0" showGuides="1">
      <p:cViewPr varScale="1">
        <p:scale>
          <a:sx n="88" d="100"/>
          <a:sy n="88" d="100"/>
        </p:scale>
        <p:origin x="704" y="64"/>
      </p:cViewPr>
      <p:guideLst>
        <p:guide pos="288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de-DE" smtClean="0"/>
              <a:pPr/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AB8BF0-A12F-1788-DF6F-21BC45EAF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400" y="119989"/>
            <a:ext cx="8895600" cy="35279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64A2A-2375-36E5-683B-0E9B14D272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rcRect/>
          <a:stretch/>
        </p:blipFill>
        <p:spPr bwMode="gray">
          <a:xfrm>
            <a:off x="36788" y="614597"/>
            <a:ext cx="8985812" cy="3034448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266746"/>
            <a:ext cx="7714652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2775458"/>
            <a:ext cx="7713806" cy="219291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47968"/>
            <a:ext cx="3647908" cy="22284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84A9C3-9061-BBF5-02F2-DB123F560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media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3900" y="1286540"/>
            <a:ext cx="3848100" cy="956930"/>
          </a:xfrm>
        </p:spPr>
        <p:txBody>
          <a:bodyPr/>
          <a:lstStyle>
            <a:lvl1pPr>
              <a:lnSpc>
                <a:spcPts val="1800"/>
              </a:lnSpc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aperiae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repudam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quam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endebis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sapis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veriore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tustibus</a:t>
            </a:r>
            <a:r>
              <a:rPr lang="de-DE" dirty="0">
                <a:effectLst/>
                <a:latin typeface="Arial" panose="020B0604020202020204" pitchFamily="34" charset="0"/>
              </a:rPr>
              <a:t> mi,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si </a:t>
            </a:r>
            <a:r>
              <a:rPr lang="de-DE" dirty="0" err="1">
                <a:effectLst/>
                <a:latin typeface="Arial" panose="020B0604020202020204" pitchFamily="34" charset="0"/>
              </a:rPr>
              <a:t>res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alitio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prerferat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3A8B1B1-F7B3-B140-AB1D-9522F0131D8B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297172"/>
            <a:ext cx="3511253" cy="956930"/>
          </a:xfrm>
        </p:spPr>
        <p:txBody>
          <a:bodyPr/>
          <a:lstStyle>
            <a:lvl1pPr marL="171450" indent="-1714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Itia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velictur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sitatiate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doluptatem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quuntis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esserupti</a:t>
            </a:r>
            <a:r>
              <a:rPr lang="de-DE" dirty="0">
                <a:effectLst/>
                <a:latin typeface="Arial" panose="020B0604020202020204" pitchFamily="34" charset="0"/>
              </a:rPr>
              <a:t> de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laut </a:t>
            </a:r>
            <a:r>
              <a:rPr lang="de-DE" dirty="0" err="1">
                <a:effectLst/>
                <a:latin typeface="Arial" panose="020B0604020202020204" pitchFamily="34" charset="0"/>
              </a:rPr>
              <a:t>aciis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perpetuum </a:t>
            </a:r>
            <a:r>
              <a:rPr lang="de-DE" dirty="0" err="1">
                <a:effectLst/>
                <a:latin typeface="Arial" panose="020B0604020202020204" pitchFamily="34" charset="0"/>
              </a:rPr>
              <a:t>vitiusam</a:t>
            </a:r>
            <a:r>
              <a:rPr lang="de-DE" dirty="0">
                <a:effectLst/>
                <a:latin typeface="Arial" panose="020B0604020202020204" pitchFamily="34" charset="0"/>
              </a:rPr>
              <a:t>, in </a:t>
            </a:r>
            <a:r>
              <a:rPr lang="de-DE" dirty="0" err="1">
                <a:effectLst/>
                <a:latin typeface="Arial" panose="020B0604020202020204" pitchFamily="34" charset="0"/>
              </a:rPr>
              <a:t>conectu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rersperatura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simolo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velia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reritatusa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vella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86AAD85-A500-BFE1-26BF-0735B54A8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en-GB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C9D8A05-D3F4-1C45-2EBC-6E899136158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787" y="2424113"/>
            <a:ext cx="7686933" cy="18970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834370F3-C077-E765-F361-E8D92B76B51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FA5C57-ACD2-0546-8184-3C025495D036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C21FDA-D6E4-76B9-C72D-F1E0531CD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en-GB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AAB4FF80-316D-850E-0B4C-5E565894B1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2912" y="1293813"/>
            <a:ext cx="7696199" cy="30178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 dirty="0"/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192CCE17-8BF1-7974-5607-00D2BECD0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BAC145B-96D7-8945-88E4-6D6FAE651725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C21FDA-D6E4-76B9-C72D-F1E0531CD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89661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table</a:t>
            </a:r>
            <a:endParaRPr lang="en-GB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8BD3237-3DA3-81F2-9686-42529B4D7AC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8237201"/>
              </p:ext>
            </p:extLst>
          </p:nvPr>
        </p:nvGraphicFramePr>
        <p:xfrm>
          <a:off x="723900" y="1425844"/>
          <a:ext cx="7689661" cy="275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690">
                  <a:extLst>
                    <a:ext uri="{9D8B030D-6E8A-4147-A177-3AD203B41FA5}">
                      <a16:colId xmlns:a16="http://schemas.microsoft.com/office/drawing/2014/main" val="3830971430"/>
                    </a:ext>
                  </a:extLst>
                </a:gridCol>
                <a:gridCol w="1754608">
                  <a:extLst>
                    <a:ext uri="{9D8B030D-6E8A-4147-A177-3AD203B41FA5}">
                      <a16:colId xmlns:a16="http://schemas.microsoft.com/office/drawing/2014/main" val="3801716517"/>
                    </a:ext>
                  </a:extLst>
                </a:gridCol>
                <a:gridCol w="859118">
                  <a:extLst>
                    <a:ext uri="{9D8B030D-6E8A-4147-A177-3AD203B41FA5}">
                      <a16:colId xmlns:a16="http://schemas.microsoft.com/office/drawing/2014/main" val="3205843322"/>
                    </a:ext>
                  </a:extLst>
                </a:gridCol>
                <a:gridCol w="780365">
                  <a:extLst>
                    <a:ext uri="{9D8B030D-6E8A-4147-A177-3AD203B41FA5}">
                      <a16:colId xmlns:a16="http://schemas.microsoft.com/office/drawing/2014/main" val="1875275912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1918899865"/>
                    </a:ext>
                  </a:extLst>
                </a:gridCol>
                <a:gridCol w="894916">
                  <a:extLst>
                    <a:ext uri="{9D8B030D-6E8A-4147-A177-3AD203B41FA5}">
                      <a16:colId xmlns:a16="http://schemas.microsoft.com/office/drawing/2014/main" val="2135043204"/>
                    </a:ext>
                  </a:extLst>
                </a:gridCol>
                <a:gridCol w="978625">
                  <a:extLst>
                    <a:ext uri="{9D8B030D-6E8A-4147-A177-3AD203B41FA5}">
                      <a16:colId xmlns:a16="http://schemas.microsoft.com/office/drawing/2014/main" val="1109547537"/>
                    </a:ext>
                  </a:extLst>
                </a:gridCol>
                <a:gridCol w="978625">
                  <a:extLst>
                    <a:ext uri="{9D8B030D-6E8A-4147-A177-3AD203B41FA5}">
                      <a16:colId xmlns:a16="http://schemas.microsoft.com/office/drawing/2014/main" val="699039705"/>
                    </a:ext>
                  </a:extLst>
                </a:gridCol>
              </a:tblGrid>
              <a:tr h="330453">
                <a:tc>
                  <a:txBody>
                    <a:bodyPr/>
                    <a:lstStyle/>
                    <a:p>
                      <a:pPr marL="72000"/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 marL="29764" marR="29764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B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C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D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F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Column</a:t>
                      </a:r>
                      <a:r>
                        <a:rPr lang="de-DE" sz="700" dirty="0">
                          <a:effectLst/>
                        </a:rPr>
                        <a:t> H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6981"/>
                  </a:ext>
                </a:extLst>
              </a:tr>
              <a:tr h="660907">
                <a:tc>
                  <a:txBody>
                    <a:bodyPr/>
                    <a:lstStyle/>
                    <a:p>
                      <a:pPr marL="72000"/>
                      <a:r>
                        <a:rPr lang="de-DE" sz="700" dirty="0">
                          <a:solidFill>
                            <a:schemeClr val="accent1"/>
                          </a:solidFill>
                          <a:effectLst/>
                        </a:rPr>
                        <a:t>Line 2</a:t>
                      </a:r>
                      <a:endParaRPr lang="de-DE" sz="7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Numquam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eartis</a:t>
                      </a:r>
                      <a:r>
                        <a:rPr lang="de-DE" sz="700" dirty="0">
                          <a:effectLst/>
                        </a:rPr>
                        <a:t> cum </a:t>
                      </a:r>
                      <a:r>
                        <a:rPr lang="de-DE" sz="700" dirty="0" err="1">
                          <a:effectLst/>
                        </a:rPr>
                        <a:t>solorem</a:t>
                      </a:r>
                      <a:endParaRPr lang="de-DE" sz="700" dirty="0">
                        <a:effectLst/>
                      </a:endParaRP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zentis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alera</a:t>
                      </a:r>
                      <a:r>
                        <a:rPr lang="de-DE" sz="700" dirty="0">
                          <a:effectLst/>
                        </a:rPr>
                        <a:t> acta volarem </a:t>
                      </a:r>
                      <a:r>
                        <a:rPr lang="de-DE" sz="700" dirty="0" err="1">
                          <a:effectLst/>
                        </a:rPr>
                        <a:t>peliculam</a:t>
                      </a:r>
                      <a:endParaRPr lang="de-DE" sz="700" dirty="0">
                        <a:effectLst/>
                      </a:endParaRP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dolorit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vugam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quis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ute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necate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Tectaq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uaessunt</a:t>
                      </a:r>
                      <a:r>
                        <a:rPr lang="de-DE" sz="700" dirty="0">
                          <a:effectLst/>
                        </a:rPr>
                        <a:t> et </a:t>
                      </a:r>
                      <a:r>
                        <a:rPr lang="de-DE" sz="700" dirty="0" err="1">
                          <a:effectLst/>
                        </a:rPr>
                        <a:t>audi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adipsan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tiatia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samus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peles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doles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rem</a:t>
                      </a:r>
                      <a:r>
                        <a:rPr lang="de-DE" sz="700" dirty="0">
                          <a:effectLst/>
                        </a:rPr>
                        <a:t> quam </a:t>
                      </a:r>
                      <a:r>
                        <a:rPr lang="de-DE" sz="700" dirty="0" err="1">
                          <a:effectLst/>
                        </a:rPr>
                        <a:t>sitat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dolorpo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volest</a:t>
                      </a:r>
                      <a:r>
                        <a:rPr lang="de-DE" sz="700" dirty="0">
                          <a:effectLst/>
                        </a:rPr>
                        <a:t>, </a:t>
                      </a:r>
                      <a:r>
                        <a:rPr lang="de-DE" sz="700" dirty="0" err="1">
                          <a:effectLst/>
                        </a:rPr>
                        <a:t>eaquo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cone</a:t>
                      </a:r>
                      <a:r>
                        <a:rPr lang="de-DE" sz="700" dirty="0">
                          <a:effectLst/>
                        </a:rPr>
                        <a:t> ne 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X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700" dirty="0">
                          <a:effectLst/>
                        </a:rPr>
                        <a:t>?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  <a:p>
                      <a:r>
                        <a:rPr lang="de-DE" sz="700" dirty="0" err="1">
                          <a:effectLst/>
                        </a:rPr>
                        <a:t>Temorioste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nihiluptur</a:t>
                      </a:r>
                      <a:endParaRPr lang="de-DE" sz="700" dirty="0">
                        <a:effectLst/>
                      </a:endParaRPr>
                    </a:p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87132"/>
                  </a:ext>
                </a:extLst>
              </a:tr>
              <a:tr h="1211663">
                <a:tc>
                  <a:txBody>
                    <a:bodyPr/>
                    <a:lstStyle/>
                    <a:p>
                      <a:pPr marL="72000"/>
                      <a:r>
                        <a:rPr lang="de-DE" sz="700" dirty="0">
                          <a:solidFill>
                            <a:schemeClr val="accent1"/>
                          </a:solidFill>
                          <a:effectLst/>
                        </a:rPr>
                        <a:t>Line 3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Dipsamet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percieni</a:t>
                      </a:r>
                      <a:r>
                        <a:rPr lang="de-DE" sz="700" dirty="0">
                          <a:effectLst/>
                        </a:rPr>
                        <a:t> in </a:t>
                      </a:r>
                      <a:r>
                        <a:rPr lang="de-DE" sz="700" dirty="0" err="1">
                          <a:effectLst/>
                        </a:rPr>
                        <a:t>nias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aut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provitatum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enem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archil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eate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diluptam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quunt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laborerum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volore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cupta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voloriatis</a:t>
                      </a:r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Minim </a:t>
                      </a:r>
                      <a:r>
                        <a:rPr lang="de-DE" sz="700" dirty="0" err="1">
                          <a:effectLst/>
                        </a:rPr>
                        <a:t>veniam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quis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nostrud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 X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X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Quiderum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aut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quisquatis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im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intectem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quidel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ipitio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fugioto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elique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ent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r>
                        <a:rPr lang="de-DE" sz="700" dirty="0">
                          <a:effectLst/>
                        </a:rPr>
                        <a:t>?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  <a:p>
                      <a:r>
                        <a:rPr lang="de-DE" sz="700" dirty="0" err="1">
                          <a:effectLst/>
                        </a:rPr>
                        <a:t>Sectias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ipic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tetaq</a:t>
                      </a:r>
                      <a:endParaRPr lang="de-DE" sz="700" dirty="0">
                        <a:effectLst/>
                      </a:endParaRPr>
                    </a:p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269930"/>
                  </a:ext>
                </a:extLst>
              </a:tr>
              <a:tr h="550756">
                <a:tc>
                  <a:txBody>
                    <a:bodyPr/>
                    <a:lstStyle/>
                    <a:p>
                      <a:pPr marL="72000"/>
                      <a:r>
                        <a:rPr lang="de-DE" sz="700" dirty="0">
                          <a:solidFill>
                            <a:schemeClr val="accent1"/>
                          </a:solidFill>
                          <a:effectLst/>
                        </a:rPr>
                        <a:t>Line 4 </a:t>
                      </a:r>
                      <a:endParaRPr lang="de-DE" sz="7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 err="1">
                          <a:effectLst/>
                        </a:rPr>
                        <a:t>Lorem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ipsum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dolor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sit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amet</a:t>
                      </a:r>
                      <a:r>
                        <a:rPr lang="de-DE" sz="700" dirty="0">
                          <a:effectLst/>
                        </a:rPr>
                        <a:t>, 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consetetur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sadipscing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elitr</a:t>
                      </a:r>
                      <a:r>
                        <a:rPr lang="de-DE" sz="700" dirty="0">
                          <a:effectLst/>
                        </a:rPr>
                        <a:t> sed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 err="1">
                          <a:effectLst/>
                        </a:rPr>
                        <a:t>Harit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que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verum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 dirty="0">
                          <a:effectLst/>
                        </a:rPr>
                        <a:t>X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de-DE" sz="700">
                          <a:effectLst/>
                        </a:rPr>
                        <a:t>X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 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  <a:r>
                        <a:rPr lang="de-DE" sz="700" dirty="0" err="1">
                          <a:effectLst/>
                        </a:rPr>
                        <a:t>Lucatur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reacto</a:t>
                      </a:r>
                      <a:r>
                        <a:rPr lang="de-DE" sz="700" dirty="0">
                          <a:effectLst/>
                        </a:rPr>
                        <a:t> </a:t>
                      </a:r>
                      <a:r>
                        <a:rPr lang="de-DE" sz="700" dirty="0" err="1">
                          <a:effectLst/>
                        </a:rPr>
                        <a:t>ommolupti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 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Harcimo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dispamet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persidici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maios</a:t>
                      </a:r>
                      <a:r>
                        <a:rPr lang="de-DE" sz="7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a cum </a:t>
                      </a:r>
                      <a:r>
                        <a:rPr lang="de-DE" sz="700" dirty="0" err="1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endelit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764" marR="29764" marT="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18912"/>
                  </a:ext>
                </a:extLst>
              </a:tr>
            </a:tbl>
          </a:graphicData>
        </a:graphic>
      </p:graphicFrame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EF3BDB48-4CF9-0A45-05BD-029F98C699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663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46A1CE4-485A-D641-8DEC-A9BC159FD068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C9A2F56-ADA5-52C3-E06E-FB532A102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Timeline</a:t>
            </a:r>
            <a:endParaRPr lang="en-GB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93376DBF-C40A-2E29-4AAF-E7BC6E45BF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704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3409196" y="1297172"/>
            <a:ext cx="2321741" cy="137099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3646" y="1297172"/>
            <a:ext cx="2317874" cy="137099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3646" y="2881424"/>
            <a:ext cx="2317875" cy="255172"/>
          </a:xfrm>
        </p:spPr>
        <p:txBody>
          <a:bodyPr/>
          <a:lstStyle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Given </a:t>
            </a:r>
            <a:r>
              <a:rPr lang="de-DE" dirty="0" err="1"/>
              <a:t>name</a:t>
            </a:r>
            <a:r>
              <a:rPr lang="de-DE" dirty="0"/>
              <a:t>, Family Name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FCAD6FA-FB54-6446-B425-D0E3F0DE06E7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09197" y="2881424"/>
            <a:ext cx="2321741" cy="255172"/>
          </a:xfrm>
        </p:spPr>
        <p:txBody>
          <a:bodyPr/>
          <a:lstStyle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Given </a:t>
            </a:r>
            <a:r>
              <a:rPr lang="de-DE" dirty="0" err="1"/>
              <a:t>name</a:t>
            </a:r>
            <a:r>
              <a:rPr lang="de-DE" dirty="0"/>
              <a:t>, Family Name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088613" y="1297172"/>
            <a:ext cx="2321741" cy="137099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88614" y="2881425"/>
            <a:ext cx="2321740" cy="255172"/>
          </a:xfrm>
        </p:spPr>
        <p:txBody>
          <a:bodyPr/>
          <a:lstStyle>
            <a:lvl1pPr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/>
              <a:t>Given </a:t>
            </a:r>
            <a:r>
              <a:rPr lang="de-DE" dirty="0" err="1"/>
              <a:t>name</a:t>
            </a:r>
            <a:r>
              <a:rPr lang="de-DE" dirty="0"/>
              <a:t>, Family Name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FF2AAEA-71D7-F65A-2457-7DA8EDE8C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1" y="240212"/>
            <a:ext cx="7686454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Contact</a:t>
            </a:r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F1CDB70-A8FA-9EAA-F4BF-25D7D99B5B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3646" y="3136596"/>
            <a:ext cx="2317875" cy="255172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dirty="0" err="1"/>
              <a:t>Function</a:t>
            </a:r>
            <a:r>
              <a:rPr lang="de-DE" dirty="0"/>
              <a:t>,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FBBC58E1-1887-95DB-8A3C-FD38AB454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09197" y="3136596"/>
            <a:ext cx="2321741" cy="255172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dirty="0" err="1"/>
              <a:t>Function</a:t>
            </a:r>
            <a:r>
              <a:rPr lang="de-DE" dirty="0"/>
              <a:t>,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CC412F9D-9570-C1F6-9D3B-7AC860CBC6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8614" y="3136597"/>
            <a:ext cx="2321740" cy="255172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dirty="0" err="1"/>
              <a:t>Function</a:t>
            </a:r>
            <a:r>
              <a:rPr lang="de-DE" dirty="0"/>
              <a:t>, </a:t>
            </a:r>
            <a:r>
              <a:rPr lang="de-DE" dirty="0" err="1"/>
              <a:t>place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475A6EB-4B77-C769-18A2-78502573CA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33646" y="3593795"/>
            <a:ext cx="2317875" cy="715737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 err="1"/>
              <a:t>givenname.familyname@giz.de</a:t>
            </a:r>
            <a:endParaRPr lang="de-DE" dirty="0"/>
          </a:p>
          <a:p>
            <a:r>
              <a:rPr lang="de-DE" dirty="0">
                <a:effectLst/>
                <a:latin typeface="Arial" panose="020B0604020202020204" pitchFamily="34" charset="0"/>
              </a:rPr>
              <a:t>T +49 (0) x xx xx xx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F +49 (0) x xx xx xx</a:t>
            </a:r>
          </a:p>
          <a:p>
            <a:pPr lvl="0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61455219-2682-9285-E3F0-CF40A944FD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409197" y="3593795"/>
            <a:ext cx="2321741" cy="715737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 err="1"/>
              <a:t>givenname.familyname@giz.de</a:t>
            </a:r>
            <a:endParaRPr lang="de-DE" dirty="0"/>
          </a:p>
          <a:p>
            <a:r>
              <a:rPr lang="de-DE" dirty="0">
                <a:effectLst/>
                <a:latin typeface="Arial" panose="020B0604020202020204" pitchFamily="34" charset="0"/>
              </a:rPr>
              <a:t>T +49 (0) x xx xx xx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F +49 (0) x xx xx xx</a:t>
            </a:r>
          </a:p>
          <a:p>
            <a:pPr lvl="0"/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F8FF670C-354E-EAFD-8A1D-01E2FC1A05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8614" y="3593796"/>
            <a:ext cx="2321740" cy="715737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 err="1"/>
              <a:t>givenname.familyname@giz.de</a:t>
            </a:r>
            <a:endParaRPr lang="de-DE" dirty="0"/>
          </a:p>
          <a:p>
            <a:r>
              <a:rPr lang="de-DE" dirty="0">
                <a:effectLst/>
                <a:latin typeface="Arial" panose="020B0604020202020204" pitchFamily="34" charset="0"/>
              </a:rPr>
              <a:t>T +49 (0) x xx xx xx 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F +49 (0) x xx xx xx</a:t>
            </a:r>
          </a:p>
          <a:p>
            <a:pPr lvl="0"/>
            <a:endParaRPr lang="de-DE" dirty="0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31C36E4E-3212-E3F7-3226-59D12EAC2C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/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B566F29-DEFD-C540-A798-21DEEFAADDD0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D1C59D0-B38A-D634-C6E8-E6B296622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credits</a:t>
            </a:r>
            <a:r>
              <a:rPr lang="de-DE" dirty="0"/>
              <a:t>/</a:t>
            </a:r>
            <a:r>
              <a:rPr lang="de-DE" dirty="0" err="1"/>
              <a:t>sources</a:t>
            </a:r>
            <a:endParaRPr lang="en-GB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A5DC68AA-B438-5A6B-527D-964AB0811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3900" y="1286540"/>
            <a:ext cx="7684604" cy="3036982"/>
          </a:xfrm>
          <a:ln>
            <a:noFill/>
          </a:ln>
        </p:spPr>
        <p:txBody>
          <a:bodyPr anchor="ctr"/>
          <a:lstStyle>
            <a:lvl1pPr>
              <a:lnSpc>
                <a:spcPts val="1200"/>
              </a:lnSpc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credits</a:t>
            </a:r>
            <a:r>
              <a:rPr lang="de-DE" dirty="0">
                <a:effectLst/>
                <a:latin typeface="Arial" panose="020B0604020202020204" pitchFamily="34" charset="0"/>
              </a:rPr>
              <a:t>/source </a:t>
            </a:r>
            <a:r>
              <a:rPr lang="de-DE" dirty="0" err="1">
                <a:effectLst/>
                <a:latin typeface="Arial" panose="020B0604020202020204" pitchFamily="34" charset="0"/>
              </a:rPr>
              <a:t>for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slide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dirty="0">
                <a:effectLst/>
                <a:latin typeface="Arial" panose="020B0604020202020204" pitchFamily="34" charset="0"/>
              </a:rPr>
              <a:t> 1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Photographer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agency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or</a:t>
            </a:r>
            <a:r>
              <a:rPr lang="de-DE" dirty="0">
                <a:effectLst/>
                <a:latin typeface="Arial" panose="020B0604020202020204" pitchFamily="34" charset="0"/>
              </a:rPr>
              <a:t> GIZ </a:t>
            </a:r>
            <a:r>
              <a:rPr lang="de-DE" dirty="0" err="1">
                <a:effectLst/>
                <a:latin typeface="Arial" panose="020B0604020202020204" pitchFamily="34" charset="0"/>
              </a:rPr>
              <a:t>employee</a:t>
            </a:r>
            <a:r>
              <a:rPr lang="de-DE" dirty="0">
                <a:effectLst/>
                <a:latin typeface="Arial" panose="020B0604020202020204" pitchFamily="34" charset="0"/>
              </a:rPr>
              <a:t> (GIZ/</a:t>
            </a:r>
            <a:r>
              <a:rPr lang="de-DE" dirty="0" err="1">
                <a:effectLst/>
                <a:latin typeface="Arial" panose="020B0604020202020204" pitchFamily="34" charset="0"/>
              </a:rPr>
              <a:t>name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credits</a:t>
            </a:r>
            <a:r>
              <a:rPr lang="de-DE" dirty="0">
                <a:effectLst/>
                <a:latin typeface="Arial" panose="020B0604020202020204" pitchFamily="34" charset="0"/>
              </a:rPr>
              <a:t>/source </a:t>
            </a:r>
            <a:r>
              <a:rPr lang="de-DE" dirty="0" err="1">
                <a:effectLst/>
                <a:latin typeface="Arial" panose="020B0604020202020204" pitchFamily="34" charset="0"/>
              </a:rPr>
              <a:t>for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slide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dirty="0">
                <a:effectLst/>
                <a:latin typeface="Arial" panose="020B0604020202020204" pitchFamily="34" charset="0"/>
              </a:rPr>
              <a:t> 1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Photographer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agency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or</a:t>
            </a:r>
            <a:r>
              <a:rPr lang="de-DE" dirty="0">
                <a:effectLst/>
                <a:latin typeface="Arial" panose="020B0604020202020204" pitchFamily="34" charset="0"/>
              </a:rPr>
              <a:t> GIZ </a:t>
            </a:r>
            <a:r>
              <a:rPr lang="de-DE" dirty="0" err="1">
                <a:effectLst/>
                <a:latin typeface="Arial" panose="020B0604020202020204" pitchFamily="34" charset="0"/>
              </a:rPr>
              <a:t>employee</a:t>
            </a:r>
            <a:r>
              <a:rPr lang="de-DE" dirty="0">
                <a:effectLst/>
                <a:latin typeface="Arial" panose="020B0604020202020204" pitchFamily="34" charset="0"/>
              </a:rPr>
              <a:t> (GIZ/</a:t>
            </a:r>
            <a:r>
              <a:rPr lang="de-DE" dirty="0" err="1">
                <a:effectLst/>
                <a:latin typeface="Arial" panose="020B0604020202020204" pitchFamily="34" charset="0"/>
              </a:rPr>
              <a:t>name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credits</a:t>
            </a:r>
            <a:r>
              <a:rPr lang="de-DE" dirty="0">
                <a:effectLst/>
                <a:latin typeface="Arial" panose="020B0604020202020204" pitchFamily="34" charset="0"/>
              </a:rPr>
              <a:t>/source </a:t>
            </a:r>
            <a:r>
              <a:rPr lang="de-DE" dirty="0" err="1">
                <a:effectLst/>
                <a:latin typeface="Arial" panose="020B0604020202020204" pitchFamily="34" charset="0"/>
              </a:rPr>
              <a:t>for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slide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dirty="0">
                <a:effectLst/>
                <a:latin typeface="Arial" panose="020B0604020202020204" pitchFamily="34" charset="0"/>
              </a:rPr>
              <a:t> 1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Photographer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agency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or</a:t>
            </a:r>
            <a:r>
              <a:rPr lang="de-DE" dirty="0">
                <a:effectLst/>
                <a:latin typeface="Arial" panose="020B0604020202020204" pitchFamily="34" charset="0"/>
              </a:rPr>
              <a:t> GIZ </a:t>
            </a:r>
            <a:r>
              <a:rPr lang="de-DE" dirty="0" err="1">
                <a:effectLst/>
                <a:latin typeface="Arial" panose="020B0604020202020204" pitchFamily="34" charset="0"/>
              </a:rPr>
              <a:t>employee</a:t>
            </a:r>
            <a:r>
              <a:rPr lang="de-DE" dirty="0">
                <a:effectLst/>
                <a:latin typeface="Arial" panose="020B0604020202020204" pitchFamily="34" charset="0"/>
              </a:rPr>
              <a:t> (GIZ/</a:t>
            </a:r>
            <a:r>
              <a:rPr lang="de-DE" dirty="0" err="1">
                <a:effectLst/>
                <a:latin typeface="Arial" panose="020B0604020202020204" pitchFamily="34" charset="0"/>
              </a:rPr>
              <a:t>name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</a:p>
          <a:p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credits</a:t>
            </a:r>
            <a:r>
              <a:rPr lang="de-DE" dirty="0">
                <a:effectLst/>
                <a:latin typeface="Arial" panose="020B0604020202020204" pitchFamily="34" charset="0"/>
              </a:rPr>
              <a:t>/source </a:t>
            </a:r>
            <a:r>
              <a:rPr lang="de-DE" dirty="0" err="1">
                <a:effectLst/>
                <a:latin typeface="Arial" panose="020B0604020202020204" pitchFamily="34" charset="0"/>
              </a:rPr>
              <a:t>for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slide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dirty="0">
                <a:effectLst/>
                <a:latin typeface="Arial" panose="020B0604020202020204" pitchFamily="34" charset="0"/>
              </a:rPr>
              <a:t> 1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Photographer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photo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agency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or</a:t>
            </a:r>
            <a:r>
              <a:rPr lang="de-DE" dirty="0">
                <a:effectLst/>
                <a:latin typeface="Arial" panose="020B0604020202020204" pitchFamily="34" charset="0"/>
              </a:rPr>
              <a:t> GIZ </a:t>
            </a:r>
            <a:r>
              <a:rPr lang="de-DE" dirty="0" err="1">
                <a:effectLst/>
                <a:latin typeface="Arial" panose="020B0604020202020204" pitchFamily="34" charset="0"/>
              </a:rPr>
              <a:t>employee</a:t>
            </a:r>
            <a:r>
              <a:rPr lang="de-DE" dirty="0">
                <a:effectLst/>
                <a:latin typeface="Arial" panose="020B0604020202020204" pitchFamily="34" charset="0"/>
              </a:rPr>
              <a:t> (GIZ/</a:t>
            </a:r>
            <a:r>
              <a:rPr lang="de-DE" dirty="0" err="1">
                <a:effectLst/>
                <a:latin typeface="Arial" panose="020B0604020202020204" pitchFamily="34" charset="0"/>
              </a:rPr>
              <a:t>name</a:t>
            </a:r>
            <a:r>
              <a:rPr lang="de-DE" dirty="0"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A7CCD25B-6FAA-A022-4272-D7A14B36F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DCA96E9-2342-C4A3-41E8-A8502DDBBFE3}"/>
              </a:ext>
            </a:extLst>
          </p:cNvPr>
          <p:cNvSpPr/>
          <p:nvPr userDrawn="1"/>
        </p:nvSpPr>
        <p:spPr>
          <a:xfrm>
            <a:off x="127000" y="999693"/>
            <a:ext cx="8889996" cy="360062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-8001" b="8025"/>
          <a:stretch/>
        </p:blipFill>
        <p:spPr bwMode="gray">
          <a:xfrm>
            <a:off x="147720" y="-216000"/>
            <a:ext cx="8854155" cy="48134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64A2A-2375-36E5-683B-0E9B14D272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rcRect/>
          <a:stretch/>
        </p:blipFill>
        <p:spPr bwMode="gray">
          <a:xfrm>
            <a:off x="106276" y="1583295"/>
            <a:ext cx="8895600" cy="3003983"/>
          </a:xfrm>
          <a:prstGeom prst="rect">
            <a:avLst/>
          </a:prstGeom>
        </p:spPr>
      </p:pic>
      <p:sp>
        <p:nvSpPr>
          <p:cNvPr id="4" name="bar">
            <a:extLst>
              <a:ext uri="{FF2B5EF4-FFF2-40B4-BE49-F238E27FC236}">
                <a16:creationId xmlns:a16="http://schemas.microsoft.com/office/drawing/2014/main" id="{CF5D9AE6-4546-5431-0063-99FDF16F0396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069BA3BB-5D98-A63C-03F5-4395D0A46FA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22511" y="4924151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4B904A-141A-E040-8355-8056BC57582F}" type="datetime1">
              <a:rPr lang="de-DE" smtClean="0"/>
              <a:t>05.10.2023</a:t>
            </a:fld>
            <a:endParaRPr lang="de-DE"/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14DDE35F-A1F0-8D7F-952A-11F056FDC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2911" y="4924151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cxnSp>
        <p:nvCxnSpPr>
          <p:cNvPr id="9" name="Trennlinie 2">
            <a:extLst>
              <a:ext uri="{FF2B5EF4-FFF2-40B4-BE49-F238E27FC236}">
                <a16:creationId xmlns:a16="http://schemas.microsoft.com/office/drawing/2014/main" id="{0DCDBACB-6391-6007-C984-77D7267A15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rennline 1">
            <a:extLst>
              <a:ext uri="{FF2B5EF4-FFF2-40B4-BE49-F238E27FC236}">
                <a16:creationId xmlns:a16="http://schemas.microsoft.com/office/drawing/2014/main" id="{BF5FAD81-9888-D906-A248-38B4AFB40BF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02B007F3-206F-F829-1489-01FA99B0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7CF25AA2-FF01-B29B-FE28-5E5ECB8DC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6D220A5A-3C8B-85FD-0A37-0567A7A47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914" y="2833512"/>
            <a:ext cx="7718178" cy="697374"/>
          </a:xfrm>
        </p:spPr>
        <p:txBody>
          <a:bodyPr/>
          <a:lstStyle>
            <a:lvl1pPr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A6CCF6C2-55A3-0F13-BE48-B78D64E1E7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68" y="3195240"/>
            <a:ext cx="7718425" cy="46869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and </a:t>
            </a:r>
            <a:r>
              <a:rPr lang="de-DE" dirty="0" err="1"/>
              <a:t>participation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34137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DCA96E9-2342-C4A3-41E8-A8502DDBBFE3}"/>
              </a:ext>
            </a:extLst>
          </p:cNvPr>
          <p:cNvSpPr/>
          <p:nvPr userDrawn="1"/>
        </p:nvSpPr>
        <p:spPr>
          <a:xfrm>
            <a:off x="127000" y="999693"/>
            <a:ext cx="8889996" cy="360062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-8001" b="8025"/>
          <a:stretch/>
        </p:blipFill>
        <p:spPr bwMode="gray">
          <a:xfrm>
            <a:off x="147720" y="-216000"/>
            <a:ext cx="8854155" cy="48134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64A2A-2375-36E5-683B-0E9B14D27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gray">
          <a:xfrm>
            <a:off x="106276" y="1583295"/>
            <a:ext cx="8895600" cy="3003983"/>
          </a:xfrm>
          <a:prstGeom prst="rect">
            <a:avLst/>
          </a:prstGeom>
        </p:spPr>
      </p:pic>
      <p:sp>
        <p:nvSpPr>
          <p:cNvPr id="4" name="bar">
            <a:extLst>
              <a:ext uri="{FF2B5EF4-FFF2-40B4-BE49-F238E27FC236}">
                <a16:creationId xmlns:a16="http://schemas.microsoft.com/office/drawing/2014/main" id="{CF5D9AE6-4546-5431-0063-99FDF16F0396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069BA3BB-5D98-A63C-03F5-4395D0A46FA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22511" y="4924151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4B904A-141A-E040-8355-8056BC57582F}" type="datetime1">
              <a:rPr lang="de-DE" smtClean="0"/>
              <a:t>05.10.2023</a:t>
            </a:fld>
            <a:endParaRPr lang="de-DE"/>
          </a:p>
        </p:txBody>
      </p:sp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14DDE35F-A1F0-8D7F-952A-11F056FDC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2911" y="4924151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cxnSp>
        <p:nvCxnSpPr>
          <p:cNvPr id="9" name="Trennlinie 2">
            <a:extLst>
              <a:ext uri="{FF2B5EF4-FFF2-40B4-BE49-F238E27FC236}">
                <a16:creationId xmlns:a16="http://schemas.microsoft.com/office/drawing/2014/main" id="{0DCDBACB-6391-6007-C984-77D7267A15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rennline 1">
            <a:extLst>
              <a:ext uri="{FF2B5EF4-FFF2-40B4-BE49-F238E27FC236}">
                <a16:creationId xmlns:a16="http://schemas.microsoft.com/office/drawing/2014/main" id="{BF5FAD81-9888-D906-A248-38B4AFB40BF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02B007F3-206F-F829-1489-01FA99B0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41A6F1-CE6A-99F9-4258-14614CD468D2}"/>
              </a:ext>
            </a:extLst>
          </p:cNvPr>
          <p:cNvSpPr txBox="1"/>
          <p:nvPr userDrawn="1"/>
        </p:nvSpPr>
        <p:spPr>
          <a:xfrm>
            <a:off x="960892" y="2487477"/>
            <a:ext cx="262696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effectLst/>
                <a:latin typeface="Arial" panose="020B0604020202020204" pitchFamily="34" charset="0"/>
              </a:rPr>
              <a:t>Deutsche Gesellschaft für</a:t>
            </a:r>
            <a:br>
              <a:rPr lang="de-DE" sz="900" b="1" dirty="0">
                <a:effectLst/>
                <a:latin typeface="Arial" panose="020B0604020202020204" pitchFamily="34" charset="0"/>
              </a:rPr>
            </a:br>
            <a:r>
              <a:rPr lang="de-DE" sz="900" b="1" dirty="0">
                <a:effectLst/>
                <a:latin typeface="Arial" panose="020B0604020202020204" pitchFamily="34" charset="0"/>
              </a:rPr>
              <a:t>Internationale Zusammenarbeit (GIZ) GmbH</a:t>
            </a:r>
            <a:endParaRPr lang="de-DE" sz="900" dirty="0">
              <a:effectLst/>
              <a:latin typeface="Arial" panose="020B0604020202020204" pitchFamily="34" charset="0"/>
            </a:endParaRP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Registered 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offices</a:t>
            </a:r>
            <a:endParaRPr lang="de-DE" sz="900" dirty="0">
              <a:effectLst/>
              <a:latin typeface="Arial" panose="020B0604020202020204" pitchFamily="34" charset="0"/>
            </a:endParaRP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Bonn and Eschborn</a:t>
            </a:r>
            <a:br>
              <a:rPr lang="de-DE" sz="900" dirty="0">
                <a:effectLst/>
                <a:latin typeface="Arial" panose="020B0604020202020204" pitchFamily="34" charset="0"/>
              </a:rPr>
            </a:br>
            <a:br>
              <a:rPr lang="de-DE" sz="900" dirty="0">
                <a:effectLst/>
                <a:latin typeface="Arial" panose="020B0604020202020204" pitchFamily="34" charset="0"/>
              </a:rPr>
            </a:br>
            <a:r>
              <a:rPr lang="de-DE" sz="900" dirty="0">
                <a:effectLst/>
                <a:latin typeface="Arial" panose="020B0604020202020204" pitchFamily="34" charset="0"/>
              </a:rPr>
              <a:t>Friedrich-Ebert-Allee 36 + 40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53113 Bonn, Germany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T  +49  228  44 60 - 0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F  +49  228  44 60 - 17 66</a:t>
            </a:r>
          </a:p>
          <a:p>
            <a:endParaRPr lang="de-DE" sz="900" dirty="0">
              <a:effectLst/>
              <a:latin typeface="Arial" panose="020B0604020202020204" pitchFamily="34" charset="0"/>
            </a:endParaRP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E  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info@giz.de</a:t>
            </a:r>
            <a:endParaRPr lang="de-DE" sz="900" dirty="0">
              <a:effectLst/>
              <a:latin typeface="Arial" panose="020B0604020202020204" pitchFamily="34" charset="0"/>
            </a:endParaRP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I    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www.giz.de</a:t>
            </a:r>
            <a:endParaRPr lang="de-DE" sz="900" dirty="0">
              <a:effectLst/>
              <a:latin typeface="Arial" panose="020B0604020202020204" pitchFamily="34" charset="0"/>
            </a:endParaRPr>
          </a:p>
          <a:p>
            <a:pPr algn="l"/>
            <a:endParaRPr lang="de-DE" sz="9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4912E42-D73B-AC55-0747-4E37FB2FB20E}"/>
              </a:ext>
            </a:extLst>
          </p:cNvPr>
          <p:cNvSpPr txBox="1"/>
          <p:nvPr userDrawn="1"/>
        </p:nvSpPr>
        <p:spPr>
          <a:xfrm>
            <a:off x="3177152" y="3179973"/>
            <a:ext cx="262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effectLst/>
                <a:latin typeface="Arial" panose="020B0604020202020204" pitchFamily="34" charset="0"/>
              </a:rPr>
              <a:t>Dag-</a:t>
            </a:r>
            <a:r>
              <a:rPr lang="de-DE" sz="900" dirty="0" err="1">
                <a:effectLst/>
                <a:latin typeface="Arial" panose="020B0604020202020204" pitchFamily="34" charset="0"/>
              </a:rPr>
              <a:t>Hammarskjöld</a:t>
            </a:r>
            <a:r>
              <a:rPr lang="de-DE" sz="900" dirty="0">
                <a:effectLst/>
                <a:latin typeface="Arial" panose="020B0604020202020204" pitchFamily="34" charset="0"/>
              </a:rPr>
              <a:t>-Weg 1 - 5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65760 Eschborn, Germany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T  +49  61 96  79 - 0</a:t>
            </a:r>
          </a:p>
          <a:p>
            <a:r>
              <a:rPr lang="de-DE" sz="900" dirty="0">
                <a:effectLst/>
                <a:latin typeface="Arial" panose="020B0604020202020204" pitchFamily="34" charset="0"/>
              </a:rPr>
              <a:t>F  +49  61 96  79 - 11 15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7CF25AA2-FF01-B29B-FE28-5E5ECB8DC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7550" y="4924425"/>
            <a:ext cx="6180138" cy="82550"/>
          </a:xfrm>
        </p:spPr>
        <p:txBody>
          <a:bodyPr/>
          <a:lstStyle>
            <a:lvl1pPr>
              <a:defRPr sz="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C96482-C871-4348-1AC9-52764D054EB1}"/>
              </a:ext>
            </a:extLst>
          </p:cNvPr>
          <p:cNvSpPr txBox="1"/>
          <p:nvPr userDrawn="1"/>
        </p:nvSpPr>
        <p:spPr>
          <a:xfrm>
            <a:off x="3169595" y="3867663"/>
            <a:ext cx="55148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>
                <a:effectLst/>
                <a:latin typeface="Arial" panose="020B0604020202020204" pitchFamily="34" charset="0"/>
              </a:rPr>
              <a:t>The International Hydrogen Ramp-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up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Programme (H2Uppp)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German Federal Ministry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EconomicAffairs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and Climate Action (BMWK)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promotes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projects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and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market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development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for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green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hydrogen in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selected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developing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and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emerging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countries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as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part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 National Hydrogen </a:t>
            </a:r>
            <a:r>
              <a:rPr lang="de-DE" sz="900" i="1" dirty="0" err="1">
                <a:effectLst/>
                <a:latin typeface="Arial" panose="020B0604020202020204" pitchFamily="34" charset="0"/>
              </a:rPr>
              <a:t>Strategy</a:t>
            </a:r>
            <a:r>
              <a:rPr lang="de-DE" sz="900" i="1" dirty="0"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1509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AB8BF0-A12F-1788-DF6F-21BC45EAF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6998" y="116006"/>
            <a:ext cx="8895600" cy="353196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64A2A-2375-36E5-683B-0E9B14D27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gray">
          <a:xfrm>
            <a:off x="121399" y="646965"/>
            <a:ext cx="8901199" cy="3005875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74690" y="3647968"/>
            <a:ext cx="3647908" cy="22284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84A9C3-9061-BBF5-02F2-DB123F560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9" y="2266746"/>
            <a:ext cx="7714652" cy="3600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2775458"/>
            <a:ext cx="7713806" cy="219291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7080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C68D8FD-30E7-76DD-634D-E72A170E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213" b="7764"/>
          <a:stretch/>
        </p:blipFill>
        <p:spPr>
          <a:xfrm>
            <a:off x="127000" y="122010"/>
            <a:ext cx="8890000" cy="447969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764A2A-2375-36E5-683B-0E9B14D272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0"/>
          </a:blip>
          <a:srcRect/>
          <a:stretch/>
        </p:blipFill>
        <p:spPr bwMode="gray">
          <a:xfrm>
            <a:off x="121400" y="1603767"/>
            <a:ext cx="8895600" cy="3003983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3166505"/>
            <a:ext cx="7693739" cy="6093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 b="1">
                <a:solidFill>
                  <a:schemeClr val="accent5"/>
                </a:solidFill>
              </a:defRPr>
            </a:lvl1pPr>
          </a:lstStyle>
          <a:p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slide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924516"/>
            <a:ext cx="7692895" cy="17543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bar">
            <a:extLst>
              <a:ext uri="{FF2B5EF4-FFF2-40B4-BE49-F238E27FC236}">
                <a16:creationId xmlns:a16="http://schemas.microsoft.com/office/drawing/2014/main" id="{CF5D9AE6-4546-5431-0063-99FDF16F0396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Trennlinie 2">
            <a:extLst>
              <a:ext uri="{FF2B5EF4-FFF2-40B4-BE49-F238E27FC236}">
                <a16:creationId xmlns:a16="http://schemas.microsoft.com/office/drawing/2014/main" id="{0DCDBACB-6391-6007-C984-77D7267A15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rennline 1">
            <a:extLst>
              <a:ext uri="{FF2B5EF4-FFF2-40B4-BE49-F238E27FC236}">
                <a16:creationId xmlns:a16="http://schemas.microsoft.com/office/drawing/2014/main" id="{BF5FAD81-9888-D906-A248-38B4AFB40BF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02B007F3-206F-F829-1489-01FA99B0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17B1CFC-94D9-09B0-2DB7-8966398DA0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574" y="170301"/>
            <a:ext cx="1237756" cy="1406346"/>
          </a:xfrm>
        </p:spPr>
        <p:txBody>
          <a:bodyPr/>
          <a:lstStyle>
            <a:lvl1pPr>
              <a:defRPr sz="9600" b="1"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pPr lvl="0"/>
            <a:r>
              <a:rPr lang="de-DE" dirty="0"/>
              <a:t>1.</a:t>
            </a:r>
          </a:p>
        </p:txBody>
      </p:sp>
      <p:sp>
        <p:nvSpPr>
          <p:cNvPr id="23" name="Datumsplatzhalter 22">
            <a:extLst>
              <a:ext uri="{FF2B5EF4-FFF2-40B4-BE49-F238E27FC236}">
                <a16:creationId xmlns:a16="http://schemas.microsoft.com/office/drawing/2014/main" id="{2AC32372-7891-D055-29DA-148A6AA2DC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B206DA-6C84-9645-BC89-9E2414ED563C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65031911-C890-7696-03D6-3B933DF43A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7CAF9604-29B8-95EA-9736-6DDBC941DC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9828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8CB1671-58E1-F25D-CCEC-CDB383308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213" b="7764"/>
          <a:stretch/>
        </p:blipFill>
        <p:spPr>
          <a:xfrm>
            <a:off x="127000" y="122010"/>
            <a:ext cx="8890000" cy="4479697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3660045"/>
            <a:ext cx="7693103" cy="3046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1.1 Transition </a:t>
            </a:r>
            <a:r>
              <a:rPr lang="de-DE" dirty="0" err="1"/>
              <a:t>slide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113357"/>
            <a:ext cx="7692260" cy="17543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bar">
            <a:extLst>
              <a:ext uri="{FF2B5EF4-FFF2-40B4-BE49-F238E27FC236}">
                <a16:creationId xmlns:a16="http://schemas.microsoft.com/office/drawing/2014/main" id="{CF5D9AE6-4546-5431-0063-99FDF16F0396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Trennlinie 2">
            <a:extLst>
              <a:ext uri="{FF2B5EF4-FFF2-40B4-BE49-F238E27FC236}">
                <a16:creationId xmlns:a16="http://schemas.microsoft.com/office/drawing/2014/main" id="{0DCDBACB-6391-6007-C984-77D7267A15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rennline 1">
            <a:extLst>
              <a:ext uri="{FF2B5EF4-FFF2-40B4-BE49-F238E27FC236}">
                <a16:creationId xmlns:a16="http://schemas.microsoft.com/office/drawing/2014/main" id="{BF5FAD81-9888-D906-A248-38B4AFB40BF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02B007F3-206F-F829-1489-01FA99B0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5F34419-9371-4CBE-72D9-64DE3FA8AB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BEEDB63-D516-DF4E-87CF-D19B97082B1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9AFDB680-0B30-AC9B-A5DC-0B9F3143F0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0A41ED86-AFDA-AF7D-5C40-7051AE6DE9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5186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88D462-760B-8702-4711-36DEA727F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4562" y="116005"/>
            <a:ext cx="8888036" cy="384871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3A2B777-EB94-81FD-59AC-6FD533B49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562" y="3724522"/>
            <a:ext cx="8882438" cy="875583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3878002"/>
            <a:ext cx="7693103" cy="3046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1.1 Transition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photo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9" y="4294102"/>
            <a:ext cx="7692260" cy="17543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bar">
            <a:extLst>
              <a:ext uri="{FF2B5EF4-FFF2-40B4-BE49-F238E27FC236}">
                <a16:creationId xmlns:a16="http://schemas.microsoft.com/office/drawing/2014/main" id="{CF5D9AE6-4546-5431-0063-99FDF16F0396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cxnSp>
        <p:nvCxnSpPr>
          <p:cNvPr id="9" name="Trennlinie 2">
            <a:extLst>
              <a:ext uri="{FF2B5EF4-FFF2-40B4-BE49-F238E27FC236}">
                <a16:creationId xmlns:a16="http://schemas.microsoft.com/office/drawing/2014/main" id="{0DCDBACB-6391-6007-C984-77D7267A15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rennline 1">
            <a:extLst>
              <a:ext uri="{FF2B5EF4-FFF2-40B4-BE49-F238E27FC236}">
                <a16:creationId xmlns:a16="http://schemas.microsoft.com/office/drawing/2014/main" id="{BF5FAD81-9888-D906-A248-38B4AFB40BF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02B007F3-206F-F829-1489-01FA99B0D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68A6B06-65DD-F74C-6882-7913FF0458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BD9086B-9F9E-8949-A929-E0B4B827C27B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5FDCF89D-44F9-EADA-D499-720BF99A0C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3F78322-2637-2C3F-F03D-B45B09BD37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60057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 sz="2500"/>
            </a:lvl1pPr>
          </a:lstStyle>
          <a:p>
            <a:r>
              <a:rPr lang="de-DE" dirty="0"/>
              <a:t>Agenda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591B9936-D2B3-E543-9A8C-3E0D541E763E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3900" y="1288752"/>
            <a:ext cx="7696198" cy="3031635"/>
          </a:xfrm>
        </p:spPr>
        <p:txBody>
          <a:bodyPr anchor="ctr"/>
          <a:lstStyle>
            <a:lvl1pPr marL="228600" indent="-228600" algn="l">
              <a:lnSpc>
                <a:spcPts val="2300"/>
              </a:lnSpc>
              <a:spcBef>
                <a:spcPts val="800"/>
              </a:spcBef>
              <a:buClr>
                <a:schemeClr val="accent5"/>
              </a:buClr>
              <a:buSzPct val="100000"/>
              <a:buFont typeface="+mj-lt"/>
              <a:buAutoNum type="arabicPeriod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magnatquam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fuga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/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pernam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everistia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doluptibus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/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aborior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isimpor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erumquia</a:t>
            </a:r>
            <a:r>
              <a:rPr lang="de-DE" dirty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de-DE" dirty="0"/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rerspel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luptibusam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il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remque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/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omnimus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elignihillut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atem</a:t>
            </a:r>
            <a:r>
              <a:rPr lang="de-DE" dirty="0">
                <a:effectLst/>
                <a:latin typeface="Arial" panose="020B0604020202020204" pitchFamily="34" charset="0"/>
              </a:rPr>
              <a:t> am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517F8D98-E420-377D-88E7-2EA9D72DEC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6BC3EC2-26A0-E3BC-FF43-4C17B5C80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359" y="1009188"/>
            <a:ext cx="8894761" cy="35494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Simple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slide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10F355-9471-8B43-E135-4DF85CC3C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294890"/>
            <a:ext cx="7696198" cy="3025498"/>
          </a:xfrm>
        </p:spPr>
        <p:txBody>
          <a:bodyPr anchor="ctr"/>
          <a:lstStyle>
            <a:lvl1pPr>
              <a:lnSpc>
                <a:spcPts val="1800"/>
              </a:lnSpc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aperiae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repudam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quam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endebis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sapis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veriore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tustibus</a:t>
            </a:r>
            <a:r>
              <a:rPr lang="de-DE" dirty="0">
                <a:effectLst/>
                <a:latin typeface="Arial" panose="020B0604020202020204" pitchFamily="34" charset="0"/>
              </a:rPr>
              <a:t> mi,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si </a:t>
            </a:r>
            <a:r>
              <a:rPr lang="de-DE" dirty="0" err="1">
                <a:effectLst/>
                <a:latin typeface="Arial" panose="020B0604020202020204" pitchFamily="34" charset="0"/>
              </a:rPr>
              <a:t>res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alitio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prerferat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maioribus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nianiscit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ipiendit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autemporum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voluptibus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Ullabo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Giasimolupta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volorenim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ne ex </a:t>
            </a:r>
            <a:r>
              <a:rPr lang="de-DE" dirty="0" err="1">
                <a:effectLst/>
                <a:latin typeface="Arial" panose="020B0604020202020204" pitchFamily="34" charset="0"/>
              </a:rPr>
              <a:t>excerem</a:t>
            </a:r>
            <a:r>
              <a:rPr lang="de-DE" dirty="0">
                <a:effectLst/>
                <a:latin typeface="Arial" panose="020B0604020202020204" pitchFamily="34" charset="0"/>
              </a:rPr>
              <a:t> et quo </a:t>
            </a:r>
            <a:r>
              <a:rPr lang="de-DE" dirty="0" err="1">
                <a:effectLst/>
                <a:latin typeface="Arial" panose="020B0604020202020204" pitchFamily="34" charset="0"/>
              </a:rPr>
              <a:t>expersp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errunt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fuga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Rorerioressi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diatatur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sequam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antorumqui</a:t>
            </a:r>
            <a:r>
              <a:rPr lang="de-DE" dirty="0">
                <a:effectLst/>
                <a:latin typeface="Arial" panose="020B0604020202020204" pitchFamily="34" charset="0"/>
              </a:rPr>
              <a:t> del </a:t>
            </a:r>
            <a:r>
              <a:rPr lang="de-DE" dirty="0" err="1">
                <a:effectLst/>
                <a:latin typeface="Arial" panose="020B0604020202020204" pitchFamily="34" charset="0"/>
              </a:rPr>
              <a:t>iliquid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quaectat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none</a:t>
            </a:r>
            <a:r>
              <a:rPr lang="de-DE" dirty="0">
                <a:effectLst/>
                <a:latin typeface="Arial" panose="020B0604020202020204" pitchFamily="34" charset="0"/>
              </a:rPr>
              <a:t> ne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volorepudit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optatem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pelique</a:t>
            </a:r>
            <a:r>
              <a:rPr lang="de-DE" dirty="0">
                <a:effectLst/>
                <a:latin typeface="Arial" panose="020B0604020202020204" pitchFamily="34" charset="0"/>
              </a:rPr>
              <a:t> ex ex </a:t>
            </a:r>
            <a:r>
              <a:rPr lang="de-DE" dirty="0" err="1">
                <a:effectLst/>
                <a:latin typeface="Arial" panose="020B0604020202020204" pitchFamily="34" charset="0"/>
              </a:rPr>
              <a:t>eat</a:t>
            </a:r>
            <a:r>
              <a:rPr lang="de-DE" dirty="0">
                <a:effectLst/>
                <a:latin typeface="Arial" panose="020B0604020202020204" pitchFamily="34" charset="0"/>
              </a:rPr>
              <a:t> quo </a:t>
            </a:r>
            <a:r>
              <a:rPr lang="de-DE" dirty="0" err="1">
                <a:effectLst/>
                <a:latin typeface="Arial" panose="020B0604020202020204" pitchFamily="34" charset="0"/>
              </a:rPr>
              <a:t>excesere</a:t>
            </a:r>
            <a:r>
              <a:rPr lang="de-DE" dirty="0">
                <a:effectLst/>
                <a:latin typeface="Arial" panose="020B0604020202020204" pitchFamily="34" charset="0"/>
              </a:rPr>
              <a:t> et, </a:t>
            </a:r>
            <a:r>
              <a:rPr lang="de-DE" dirty="0" err="1">
                <a:effectLst/>
                <a:latin typeface="Arial" panose="020B0604020202020204" pitchFamily="34" charset="0"/>
              </a:rPr>
              <a:t>simolupti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solorume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esedit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omnihictem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evelendam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</a:t>
            </a:r>
            <a:r>
              <a:rPr lang="de-DE" dirty="0">
                <a:effectLst/>
                <a:latin typeface="Arial" panose="020B0604020202020204" pitchFamily="34" charset="0"/>
              </a:rPr>
              <a:t> et minus </a:t>
            </a:r>
            <a:r>
              <a:rPr lang="de-DE" dirty="0" err="1">
                <a:effectLst/>
                <a:latin typeface="Arial" panose="020B0604020202020204" pitchFamily="34" charset="0"/>
              </a:rPr>
              <a:t>molorio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vendam</a:t>
            </a:r>
            <a:r>
              <a:rPr lang="de-DE" dirty="0">
                <a:effectLst/>
                <a:latin typeface="Arial" panose="020B0604020202020204" pitchFamily="34" charset="0"/>
              </a:rPr>
              <a:t> la </a:t>
            </a:r>
            <a:r>
              <a:rPr lang="de-DE" dirty="0" err="1">
                <a:effectLst/>
                <a:latin typeface="Arial" panose="020B0604020202020204" pitchFamily="34" charset="0"/>
              </a:rPr>
              <a:t>nonsed</a:t>
            </a:r>
            <a:r>
              <a:rPr lang="de-DE" dirty="0">
                <a:effectLst/>
                <a:latin typeface="Arial" panose="020B0604020202020204" pitchFamily="34" charset="0"/>
              </a:rPr>
              <a:t> quas ius.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D81CFF5-997D-DA5F-1587-91B2D7B12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EBA49ED-9268-F3C0-34B7-4C0F813C11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F9AB3B1-7491-43D7-9988-40A777F31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916E033-728F-1644-889F-30EB8AEA148B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F41F31F-D6FE-DC0D-964D-9C3EFCAC0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columns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0F0EA4A-F10A-ED2C-2BC8-C1863D3C52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294890"/>
            <a:ext cx="3667347" cy="3025498"/>
          </a:xfrm>
        </p:spPr>
        <p:txBody>
          <a:bodyPr anchor="ctr"/>
          <a:lstStyle>
            <a:lvl1pPr>
              <a:lnSpc>
                <a:spcPts val="1800"/>
              </a:lnSpc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aperiae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repudam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quam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endebis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sapis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veriore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tustibus</a:t>
            </a:r>
            <a:r>
              <a:rPr lang="de-DE" dirty="0">
                <a:effectLst/>
                <a:latin typeface="Arial" panose="020B0604020202020204" pitchFamily="34" charset="0"/>
              </a:rPr>
              <a:t> mi,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si </a:t>
            </a:r>
            <a:r>
              <a:rPr lang="de-DE" dirty="0" err="1">
                <a:effectLst/>
                <a:latin typeface="Arial" panose="020B0604020202020204" pitchFamily="34" charset="0"/>
              </a:rPr>
              <a:t>res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alitio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prerferat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maioribus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nianiscit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ipiendit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autemporum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voluptibus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Ullabo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Giasimolupta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volorenim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ne ex </a:t>
            </a:r>
            <a:r>
              <a:rPr lang="de-DE" dirty="0" err="1">
                <a:effectLst/>
                <a:latin typeface="Arial" panose="020B0604020202020204" pitchFamily="34" charset="0"/>
              </a:rPr>
              <a:t>excerem</a:t>
            </a:r>
            <a:r>
              <a:rPr lang="de-DE" dirty="0">
                <a:effectLst/>
                <a:latin typeface="Arial" panose="020B0604020202020204" pitchFamily="34" charset="0"/>
              </a:rPr>
              <a:t> et quo </a:t>
            </a:r>
            <a:r>
              <a:rPr lang="de-DE" dirty="0" err="1">
                <a:effectLst/>
                <a:latin typeface="Arial" panose="020B0604020202020204" pitchFamily="34" charset="0"/>
              </a:rPr>
              <a:t>expersp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errunt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fuga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Rorerioressi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diatatur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sequam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antorumqui</a:t>
            </a:r>
            <a:r>
              <a:rPr lang="de-DE" dirty="0">
                <a:effectLst/>
                <a:latin typeface="Arial" panose="020B0604020202020204" pitchFamily="34" charset="0"/>
              </a:rPr>
              <a:t> del </a:t>
            </a:r>
            <a:r>
              <a:rPr lang="de-DE" dirty="0" err="1">
                <a:effectLst/>
                <a:latin typeface="Arial" panose="020B0604020202020204" pitchFamily="34" charset="0"/>
              </a:rPr>
              <a:t>iliquid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quaectat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B78463-0001-9051-F23B-82261435BA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2752" y="1294890"/>
            <a:ext cx="3667347" cy="3025498"/>
          </a:xfrm>
        </p:spPr>
        <p:txBody>
          <a:bodyPr anchor="ctr"/>
          <a:lstStyle>
            <a:lvl1pPr marL="171450" indent="-171450">
              <a:lnSpc>
                <a:spcPts val="18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alique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none</a:t>
            </a:r>
            <a:r>
              <a:rPr lang="de-DE" dirty="0">
                <a:effectLst/>
                <a:latin typeface="Arial" panose="020B0604020202020204" pitchFamily="34" charset="0"/>
              </a:rPr>
              <a:t> ne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volorepudit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optatem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pelique</a:t>
            </a:r>
            <a:r>
              <a:rPr lang="de-DE" dirty="0">
                <a:effectLst/>
                <a:latin typeface="Arial" panose="020B0604020202020204" pitchFamily="34" charset="0"/>
              </a:rPr>
              <a:t> ex ex </a:t>
            </a:r>
            <a:r>
              <a:rPr lang="de-DE" dirty="0" err="1">
                <a:effectLst/>
                <a:latin typeface="Arial" panose="020B0604020202020204" pitchFamily="34" charset="0"/>
              </a:rPr>
              <a:t>eat</a:t>
            </a:r>
            <a:r>
              <a:rPr lang="de-DE" dirty="0">
                <a:effectLst/>
                <a:latin typeface="Arial" panose="020B0604020202020204" pitchFamily="34" charset="0"/>
              </a:rPr>
              <a:t> quo </a:t>
            </a:r>
            <a:r>
              <a:rPr lang="de-DE" dirty="0" err="1">
                <a:effectLst/>
                <a:latin typeface="Arial" panose="020B0604020202020204" pitchFamily="34" charset="0"/>
              </a:rPr>
              <a:t>excesere</a:t>
            </a:r>
            <a:r>
              <a:rPr lang="de-DE" dirty="0">
                <a:effectLst/>
                <a:latin typeface="Arial" panose="020B0604020202020204" pitchFamily="34" charset="0"/>
              </a:rPr>
              <a:t> et, </a:t>
            </a:r>
            <a:r>
              <a:rPr lang="de-DE" dirty="0" err="1">
                <a:effectLst/>
                <a:latin typeface="Arial" panose="020B0604020202020204" pitchFamily="34" charset="0"/>
              </a:rPr>
              <a:t>simolupti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solorume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esedit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omnihictem</a:t>
            </a:r>
            <a:endParaRPr lang="de-DE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evelendam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</a:t>
            </a:r>
            <a:r>
              <a:rPr lang="de-DE" dirty="0">
                <a:effectLst/>
                <a:latin typeface="Arial" panose="020B0604020202020204" pitchFamily="34" charset="0"/>
              </a:rPr>
              <a:t> et minus </a:t>
            </a:r>
            <a:r>
              <a:rPr lang="de-DE" dirty="0" err="1">
                <a:effectLst/>
                <a:latin typeface="Arial" panose="020B0604020202020204" pitchFamily="34" charset="0"/>
              </a:rPr>
              <a:t>molorio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vendam</a:t>
            </a:r>
            <a:r>
              <a:rPr lang="de-DE" dirty="0">
                <a:effectLst/>
                <a:latin typeface="Arial" panose="020B0604020202020204" pitchFamily="34" charset="0"/>
              </a:rPr>
              <a:t> la </a:t>
            </a:r>
            <a:r>
              <a:rPr lang="de-DE" dirty="0" err="1">
                <a:effectLst/>
                <a:latin typeface="Arial" panose="020B0604020202020204" pitchFamily="34" charset="0"/>
              </a:rPr>
              <a:t>nonsed</a:t>
            </a:r>
            <a:r>
              <a:rPr lang="de-DE" dirty="0">
                <a:effectLst/>
                <a:latin typeface="Arial" panose="020B0604020202020204" pitchFamily="34" charset="0"/>
              </a:rPr>
              <a:t> quas ius.</a:t>
            </a:r>
          </a:p>
          <a:p>
            <a:r>
              <a:rPr lang="de-DE" dirty="0" err="1">
                <a:effectLst/>
                <a:latin typeface="Arial" panose="020B0604020202020204" pitchFamily="34" charset="0"/>
              </a:rPr>
              <a:t>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tustibus</a:t>
            </a:r>
            <a:r>
              <a:rPr lang="de-DE" dirty="0">
                <a:effectLst/>
                <a:latin typeface="Arial" panose="020B0604020202020204" pitchFamily="34" charset="0"/>
              </a:rPr>
              <a:t> mi,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si </a:t>
            </a:r>
            <a:r>
              <a:rPr lang="de-DE" dirty="0" err="1">
                <a:effectLst/>
                <a:latin typeface="Arial" panose="020B0604020202020204" pitchFamily="34" charset="0"/>
              </a:rPr>
              <a:t>res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alitio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erferat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maioribus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nianiscit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ipiendit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9C76E025-F213-10FA-DA59-04F1584733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medi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EDA6BA5-FC6B-5640-9965-4D136CE4A4A7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‹nº›</a:t>
            </a:fld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B75371-1E0E-0FD2-B4D4-EED1A86C8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3900" y="240212"/>
            <a:ext cx="7696199" cy="540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DC90139-9ADD-864D-3FD7-D7CEF4659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1294890"/>
            <a:ext cx="3667347" cy="3025498"/>
          </a:xfrm>
        </p:spPr>
        <p:txBody>
          <a:bodyPr anchor="ctr"/>
          <a:lstStyle>
            <a:lvl1pPr>
              <a:lnSpc>
                <a:spcPts val="1800"/>
              </a:lnSpc>
              <a:defRPr sz="1200"/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ipsum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aperiae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repudam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omniendam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quam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endebis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sapis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sincta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veriore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tustibus</a:t>
            </a:r>
            <a:r>
              <a:rPr lang="de-DE" dirty="0">
                <a:effectLst/>
                <a:latin typeface="Arial" panose="020B0604020202020204" pitchFamily="34" charset="0"/>
              </a:rPr>
              <a:t> mi, </a:t>
            </a:r>
            <a:r>
              <a:rPr lang="de-DE" dirty="0" err="1">
                <a:effectLst/>
                <a:latin typeface="Arial" panose="020B0604020202020204" pitchFamily="34" charset="0"/>
              </a:rPr>
              <a:t>volor</a:t>
            </a:r>
            <a:r>
              <a:rPr lang="de-DE" dirty="0">
                <a:effectLst/>
                <a:latin typeface="Arial" panose="020B0604020202020204" pitchFamily="34" charset="0"/>
              </a:rPr>
              <a:t> si </a:t>
            </a:r>
            <a:r>
              <a:rPr lang="de-DE" dirty="0" err="1">
                <a:effectLst/>
                <a:latin typeface="Arial" panose="020B0604020202020204" pitchFamily="34" charset="0"/>
              </a:rPr>
              <a:t>res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alitio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vit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aliqui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con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prerferat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maioribus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nianiscit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ipiendit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conem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autemporum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veles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voluptibus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br>
              <a:rPr lang="de-DE" dirty="0">
                <a:effectLst/>
                <a:latin typeface="Arial" panose="020B0604020202020204" pitchFamily="34" charset="0"/>
              </a:rPr>
            </a:br>
            <a:r>
              <a:rPr lang="de-DE" dirty="0" err="1">
                <a:effectLst/>
                <a:latin typeface="Arial" panose="020B0604020202020204" pitchFamily="34" charset="0"/>
              </a:rPr>
              <a:t>Ullabo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Giasimolupta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volorenim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endae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ne ex </a:t>
            </a:r>
            <a:r>
              <a:rPr lang="de-DE" dirty="0" err="1">
                <a:effectLst/>
                <a:latin typeface="Arial" panose="020B0604020202020204" pitchFamily="34" charset="0"/>
              </a:rPr>
              <a:t>excerem</a:t>
            </a:r>
            <a:r>
              <a:rPr lang="de-DE" dirty="0">
                <a:effectLst/>
                <a:latin typeface="Arial" panose="020B0604020202020204" pitchFamily="34" charset="0"/>
              </a:rPr>
              <a:t> et quo </a:t>
            </a:r>
            <a:r>
              <a:rPr lang="de-DE" dirty="0" err="1">
                <a:effectLst/>
                <a:latin typeface="Arial" panose="020B0604020202020204" pitchFamily="34" charset="0"/>
              </a:rPr>
              <a:t>expersp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errunt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fuga</a:t>
            </a:r>
            <a:r>
              <a:rPr lang="de-DE" dirty="0"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effectLst/>
                <a:latin typeface="Arial" panose="020B0604020202020204" pitchFamily="34" charset="0"/>
              </a:rPr>
              <a:t>Rorerioressi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diatatur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sequam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antorumqui</a:t>
            </a:r>
            <a:r>
              <a:rPr lang="de-DE" dirty="0">
                <a:effectLst/>
                <a:latin typeface="Arial" panose="020B0604020202020204" pitchFamily="34" charset="0"/>
              </a:rPr>
              <a:t> del </a:t>
            </a:r>
            <a:r>
              <a:rPr lang="de-DE" dirty="0" err="1">
                <a:effectLst/>
                <a:latin typeface="Arial" panose="020B0604020202020204" pitchFamily="34" charset="0"/>
              </a:rPr>
              <a:t>iliquid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quaectat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6F7DD470-7FCB-7FC2-AA68-3CFF1E5AD3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79950" y="1294890"/>
            <a:ext cx="3740150" cy="3026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9B6F83FA-0E18-810D-5F0F-2A70B55B9AD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22511" y="49221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60AC00-C0BA-2D43-BB09-5D3656A35F8C}" type="datetime1">
              <a:rPr lang="de-DE" smtClean="0"/>
              <a:t>05.10.2023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E65CD5-3455-E206-3B02-9FDF51AB07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4558" y="129974"/>
            <a:ext cx="8882438" cy="875583"/>
          </a:xfrm>
          <a:prstGeom prst="rect">
            <a:avLst/>
          </a:prstGeom>
        </p:spPr>
      </p:pic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2911" y="4922105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3A8B5DB7-81A8-4ED4-916B-6B23CD603687}" type="slidenum">
              <a:rPr smtClean="0"/>
              <a:pPr/>
              <a:t>‹nº›</a:t>
            </a:fld>
            <a:endParaRPr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907743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80914" y="4929482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723899" y="1300205"/>
            <a:ext cx="6898602" cy="301779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  <a:p>
            <a:pPr lvl="3">
              <a:buClr>
                <a:schemeClr val="accent1"/>
              </a:buClr>
            </a:pPr>
            <a:r>
              <a:rPr lang="de-DE" dirty="0"/>
              <a:t>Vierte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3899" y="303712"/>
            <a:ext cx="6898601" cy="473482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1BEBBD9-E8B5-281B-B26C-E3908DB38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26" name="Fußzeile">
            <a:extLst>
              <a:ext uri="{FF2B5EF4-FFF2-40B4-BE49-F238E27FC236}">
                <a16:creationId xmlns:a16="http://schemas.microsoft.com/office/drawing/2014/main" id="{81E0EC8D-98C7-99EE-7952-F25D0D5C6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59337" y="4929156"/>
            <a:ext cx="5063598" cy="9233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67" r:id="rId2"/>
    <p:sldLayoutId id="2147483864" r:id="rId3"/>
    <p:sldLayoutId id="2147483863" r:id="rId4"/>
    <p:sldLayoutId id="2147483868" r:id="rId5"/>
    <p:sldLayoutId id="2147483858" r:id="rId6"/>
    <p:sldLayoutId id="2147483859" r:id="rId7"/>
    <p:sldLayoutId id="2147483829" r:id="rId8"/>
    <p:sldLayoutId id="2147483838" r:id="rId9"/>
    <p:sldLayoutId id="2147483828" r:id="rId10"/>
    <p:sldLayoutId id="2147483830" r:id="rId11"/>
    <p:sldLayoutId id="2147483865" r:id="rId12"/>
    <p:sldLayoutId id="2147483862" r:id="rId13"/>
    <p:sldLayoutId id="2147483839" r:id="rId14"/>
    <p:sldLayoutId id="2147483841" r:id="rId15"/>
    <p:sldLayoutId id="2147483866" r:id="rId16"/>
    <p:sldLayoutId id="2147483870" r:id="rId17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200" kern="120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538163" indent="-171450" algn="l" defTabSz="685800" rtl="0" eaLnBrk="1" latinLnBrk="0" hangingPunct="1">
        <a:lnSpc>
          <a:spcPct val="100000"/>
        </a:lnSpc>
        <a:spcBef>
          <a:spcPts val="375"/>
        </a:spcBef>
        <a:buFont typeface="Symbol" panose="05050102010706020507" pitchFamily="18" charset="2"/>
        <a:buChar char="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4.svg"/><Relationship Id="rId7" Type="http://schemas.openxmlformats.org/officeDocument/2006/relationships/image" Target="../media/image5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cooperacaobrasil-alemanha.com/H2UPPP/H2UPPP.htm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Carlos.divino@giz.de" TargetMode="External"/><Relationship Id="rId4" Type="http://schemas.openxmlformats.org/officeDocument/2006/relationships/hyperlink" Target="https://www.leverist.de/en/app/opportunities/call-for-proposals-h2uppp-promotion-of-green-hydrogen-and-its-derivatives-in-emerging-and-developing-countr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01800-4D8B-4ACA-8C76-BDFC521A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9" y="1906648"/>
            <a:ext cx="7714652" cy="720197"/>
          </a:xfrm>
        </p:spPr>
        <p:txBody>
          <a:bodyPr/>
          <a:lstStyle/>
          <a:p>
            <a:r>
              <a:rPr lang="pt-BR" dirty="0"/>
              <a:t>Programa Internacional de Incentivo ao Hidrogênio (H2Uppp)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346CA-A065-4A17-A399-F09261EC1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9" y="2775458"/>
            <a:ext cx="7713806" cy="204671"/>
          </a:xfrm>
        </p:spPr>
        <p:txBody>
          <a:bodyPr/>
          <a:lstStyle/>
          <a:p>
            <a:r>
              <a:rPr lang="de-DE" sz="14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2023</a:t>
            </a:r>
            <a:endParaRPr lang="de-DE" sz="1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252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4873F-01FF-2B66-6A9A-AADCDFAA12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F49CB-B8C4-823F-FB7B-4B6DDC3CA3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7D84A-B073-EA8E-D609-FA53A9B66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10</a:t>
            </a:fld>
            <a:endParaRPr dirty="0"/>
          </a:p>
        </p:txBody>
      </p:sp>
      <p:pic>
        <p:nvPicPr>
          <p:cNvPr id="7" name="Gráfico 6" descr="Porco com preenchimento sólido">
            <a:extLst>
              <a:ext uri="{FF2B5EF4-FFF2-40B4-BE49-F238E27FC236}">
                <a16:creationId xmlns:a16="http://schemas.microsoft.com/office/drawing/2014/main" id="{17500E9A-F8BC-4B4D-869F-3EC2E49A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248" y="1184501"/>
            <a:ext cx="628315" cy="628315"/>
          </a:xfrm>
          <a:prstGeom prst="rect">
            <a:avLst/>
          </a:prstGeom>
        </p:spPr>
      </p:pic>
      <p:pic>
        <p:nvPicPr>
          <p:cNvPr id="8" name="Gráfico 7" descr="Água com preenchimento sólido">
            <a:extLst>
              <a:ext uri="{FF2B5EF4-FFF2-40B4-BE49-F238E27FC236}">
                <a16:creationId xmlns:a16="http://schemas.microsoft.com/office/drawing/2014/main" id="{C02AA6C2-F094-FB62-1050-BBBC0B936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614" y="2686965"/>
            <a:ext cx="633309" cy="633309"/>
          </a:xfrm>
          <a:prstGeom prst="rect">
            <a:avLst/>
          </a:prstGeom>
        </p:spPr>
      </p:pic>
      <p:pic>
        <p:nvPicPr>
          <p:cNvPr id="9" name="Gráfico 8" descr="Sol com preenchimento sólido">
            <a:extLst>
              <a:ext uri="{FF2B5EF4-FFF2-40B4-BE49-F238E27FC236}">
                <a16:creationId xmlns:a16="http://schemas.microsoft.com/office/drawing/2014/main" id="{1D2C2144-686B-D38E-54B8-CB51AC26C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633" y="3848083"/>
            <a:ext cx="624929" cy="624929"/>
          </a:xfrm>
          <a:prstGeom prst="rect">
            <a:avLst/>
          </a:prstGeom>
        </p:spPr>
      </p:pic>
      <p:pic>
        <p:nvPicPr>
          <p:cNvPr id="10" name="Gráfico 9" descr="Sementes com preenchimento sólido">
            <a:extLst>
              <a:ext uri="{FF2B5EF4-FFF2-40B4-BE49-F238E27FC236}">
                <a16:creationId xmlns:a16="http://schemas.microsoft.com/office/drawing/2014/main" id="{C8E65402-157D-4757-5D92-7BC512DD6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7213" y="1989972"/>
            <a:ext cx="482483" cy="482482"/>
          </a:xfrm>
          <a:prstGeom prst="rect">
            <a:avLst/>
          </a:prstGeom>
        </p:spPr>
      </p:pic>
      <p:pic>
        <p:nvPicPr>
          <p:cNvPr id="11" name="Gráfico 10" descr="Caixa com preenchimento sólido">
            <a:extLst>
              <a:ext uri="{FF2B5EF4-FFF2-40B4-BE49-F238E27FC236}">
                <a16:creationId xmlns:a16="http://schemas.microsoft.com/office/drawing/2014/main" id="{BB7FA811-622D-A66F-28F9-084875CB6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9052" y="3243116"/>
            <a:ext cx="633309" cy="633309"/>
          </a:xfrm>
          <a:prstGeom prst="rect">
            <a:avLst/>
          </a:prstGeom>
        </p:spPr>
      </p:pic>
      <p:pic>
        <p:nvPicPr>
          <p:cNvPr id="12" name="Gráfico 11" descr="Barril de petróleo com preenchimento sólido">
            <a:extLst>
              <a:ext uri="{FF2B5EF4-FFF2-40B4-BE49-F238E27FC236}">
                <a16:creationId xmlns:a16="http://schemas.microsoft.com/office/drawing/2014/main" id="{29E54DFC-7E2B-0426-E5B0-6849E3DE4E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6116" y="2339612"/>
            <a:ext cx="633309" cy="633309"/>
          </a:xfrm>
          <a:prstGeom prst="rect">
            <a:avLst/>
          </a:prstGeom>
        </p:spPr>
      </p:pic>
      <p:pic>
        <p:nvPicPr>
          <p:cNvPr id="13" name="Gráfico 12" descr="Rebocador com preenchimento sólido">
            <a:extLst>
              <a:ext uri="{FF2B5EF4-FFF2-40B4-BE49-F238E27FC236}">
                <a16:creationId xmlns:a16="http://schemas.microsoft.com/office/drawing/2014/main" id="{4A5B5E71-E9B0-7222-A489-5412129C01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17101" y="2338431"/>
            <a:ext cx="633309" cy="633309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B6AA651-09D1-44C4-F5E1-2CF4DECF6DEA}"/>
              </a:ext>
            </a:extLst>
          </p:cNvPr>
          <p:cNvCxnSpPr>
            <a:cxnSpLocks/>
          </p:cNvCxnSpPr>
          <p:nvPr/>
        </p:nvCxnSpPr>
        <p:spPr>
          <a:xfrm flipV="1">
            <a:off x="1244896" y="1527401"/>
            <a:ext cx="813476" cy="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B96228A-21D7-2FDB-9759-BF5A43D01A34}"/>
              </a:ext>
            </a:extLst>
          </p:cNvPr>
          <p:cNvSpPr txBox="1"/>
          <p:nvPr/>
        </p:nvSpPr>
        <p:spPr>
          <a:xfrm>
            <a:off x="2228031" y="1423527"/>
            <a:ext cx="1060847" cy="230832"/>
          </a:xfrm>
          <a:prstGeom prst="rect">
            <a:avLst/>
          </a:prstGeom>
          <a:solidFill>
            <a:srgbClr val="CCD98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b="1"/>
              <a:t>BIODIGESTOR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EEBE619-2C9E-614A-A660-8EACEBF7C28C}"/>
              </a:ext>
            </a:extLst>
          </p:cNvPr>
          <p:cNvSpPr txBox="1"/>
          <p:nvPr/>
        </p:nvSpPr>
        <p:spPr>
          <a:xfrm>
            <a:off x="4731968" y="1192746"/>
            <a:ext cx="655334" cy="253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/>
              <a:t>CH4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A013ED-9A8F-05A4-FB37-50EE8AAA0B6F}"/>
              </a:ext>
            </a:extLst>
          </p:cNvPr>
          <p:cNvSpPr txBox="1"/>
          <p:nvPr/>
        </p:nvSpPr>
        <p:spPr>
          <a:xfrm>
            <a:off x="4731968" y="1568728"/>
            <a:ext cx="655334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/>
              <a:t>CO2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5AEEFC21-F060-30EF-FC19-E92EE29DF6B4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5554265" y="1734416"/>
            <a:ext cx="1149526" cy="694175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3BDDCFA0-96DD-F52F-6FC3-ED4F02C99EAC}"/>
              </a:ext>
            </a:extLst>
          </p:cNvPr>
          <p:cNvCxnSpPr>
            <a:cxnSpLocks/>
          </p:cNvCxnSpPr>
          <p:nvPr/>
        </p:nvCxnSpPr>
        <p:spPr>
          <a:xfrm>
            <a:off x="1140053" y="2999521"/>
            <a:ext cx="4226630" cy="581095"/>
          </a:xfrm>
          <a:prstGeom prst="bentConnector3">
            <a:avLst>
              <a:gd name="adj1" fmla="val 49357"/>
            </a:avLst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9E9066D-D679-F506-207C-60D7BEBC8991}"/>
              </a:ext>
            </a:extLst>
          </p:cNvPr>
          <p:cNvSpPr txBox="1"/>
          <p:nvPr/>
        </p:nvSpPr>
        <p:spPr>
          <a:xfrm>
            <a:off x="417799" y="1771639"/>
            <a:ext cx="671979" cy="2308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pt-BR" sz="900" b="1"/>
              <a:t>GRANJA</a:t>
            </a:r>
            <a:endParaRPr lang="pt-BR" sz="1350" b="1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350A73E-707B-1C79-143E-76E48398D2AB}"/>
              </a:ext>
            </a:extLst>
          </p:cNvPr>
          <p:cNvSpPr txBox="1"/>
          <p:nvPr/>
        </p:nvSpPr>
        <p:spPr>
          <a:xfrm>
            <a:off x="2251093" y="2469845"/>
            <a:ext cx="1082348" cy="2308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pt-BR" sz="900" b="1"/>
              <a:t>FERTILIZANTES</a:t>
            </a:r>
            <a:endParaRPr lang="pt-BR" sz="1200" b="1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CCC8AC-7D68-A5C9-0A58-01D6BF2F5EFC}"/>
              </a:ext>
            </a:extLst>
          </p:cNvPr>
          <p:cNvSpPr txBox="1"/>
          <p:nvPr/>
        </p:nvSpPr>
        <p:spPr>
          <a:xfrm>
            <a:off x="552501" y="3338541"/>
            <a:ext cx="524503" cy="2308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pt-BR" sz="900" b="1"/>
              <a:t>ÁGUA</a:t>
            </a:r>
            <a:endParaRPr lang="pt-BR" sz="1050" b="1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AE853C1-3EBE-7363-63FC-8B400756A241}"/>
              </a:ext>
            </a:extLst>
          </p:cNvPr>
          <p:cNvSpPr txBox="1"/>
          <p:nvPr/>
        </p:nvSpPr>
        <p:spPr>
          <a:xfrm>
            <a:off x="217913" y="4517592"/>
            <a:ext cx="1168983" cy="3693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900" b="1"/>
              <a:t>ENERGIA </a:t>
            </a:r>
          </a:p>
          <a:p>
            <a:pPr algn="ctr"/>
            <a:r>
              <a:rPr lang="pt-BR" sz="900" b="1"/>
              <a:t>RENOVÁVEL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4299354-3D5A-0AF8-E9BE-21162FBA9896}"/>
              </a:ext>
            </a:extLst>
          </p:cNvPr>
          <p:cNvSpPr txBox="1"/>
          <p:nvPr/>
        </p:nvSpPr>
        <p:spPr>
          <a:xfrm>
            <a:off x="5102908" y="3981826"/>
            <a:ext cx="1358065" cy="3693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/>
              <a:t>ELETROLISADOR</a:t>
            </a:r>
            <a:endParaRPr lang="pt-BR" sz="1200" b="1"/>
          </a:p>
          <a:p>
            <a:pPr algn="ctr"/>
            <a:r>
              <a:rPr lang="pt-BR" sz="900" b="1"/>
              <a:t>HIDROGÊNIO VERDE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5DB3409-51D1-3705-5019-11E97F4FD5B5}"/>
              </a:ext>
            </a:extLst>
          </p:cNvPr>
          <p:cNvSpPr txBox="1"/>
          <p:nvPr/>
        </p:nvSpPr>
        <p:spPr>
          <a:xfrm>
            <a:off x="6400630" y="3006277"/>
            <a:ext cx="832280" cy="3693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/>
              <a:t>SÍNTESE</a:t>
            </a:r>
            <a:endParaRPr lang="pt-BR" sz="1200" b="1"/>
          </a:p>
          <a:p>
            <a:pPr algn="ctr"/>
            <a:r>
              <a:rPr lang="pt-BR" sz="900" b="1"/>
              <a:t>SYNCRUDE</a:t>
            </a:r>
            <a:endParaRPr lang="pt-BR" sz="1200" b="1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4709851-5D9A-DCD9-1D49-1E817873C6D0}"/>
              </a:ext>
            </a:extLst>
          </p:cNvPr>
          <p:cNvSpPr txBox="1"/>
          <p:nvPr/>
        </p:nvSpPr>
        <p:spPr>
          <a:xfrm>
            <a:off x="1187011" y="1560489"/>
            <a:ext cx="935192" cy="18466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pt-BR" sz="750"/>
              <a:t>Saneamento Rural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D9D4720-0568-7818-7CF7-E0DDB2AF7EC5}"/>
              </a:ext>
            </a:extLst>
          </p:cNvPr>
          <p:cNvSpPr txBox="1"/>
          <p:nvPr/>
        </p:nvSpPr>
        <p:spPr>
          <a:xfrm>
            <a:off x="2774587" y="1754472"/>
            <a:ext cx="829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50"/>
              <a:t>Resíduo</a:t>
            </a:r>
            <a:r>
              <a:rPr lang="pt-BR" sz="900"/>
              <a:t> </a:t>
            </a:r>
            <a:r>
              <a:rPr lang="pt-BR" sz="750"/>
              <a:t>Sólido</a:t>
            </a:r>
            <a:endParaRPr lang="pt-BR" sz="90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B2C2BDF-FEEE-679D-A8CE-63939C8E7B63}"/>
              </a:ext>
            </a:extLst>
          </p:cNvPr>
          <p:cNvSpPr txBox="1"/>
          <p:nvPr/>
        </p:nvSpPr>
        <p:spPr>
          <a:xfrm>
            <a:off x="4653511" y="1947197"/>
            <a:ext cx="805029" cy="415498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/>
              <a:t>UPGRADE</a:t>
            </a:r>
            <a:r>
              <a:rPr lang="pt-BR" sz="1200" b="1"/>
              <a:t> </a:t>
            </a:r>
          </a:p>
          <a:p>
            <a:pPr algn="ctr"/>
            <a:r>
              <a:rPr lang="pt-BR" sz="900" b="1"/>
              <a:t>BIOGÁS</a:t>
            </a:r>
            <a:endParaRPr lang="pt-BR" sz="1200" b="1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41C4227-7E71-4452-26BB-27A4ACB93880}"/>
              </a:ext>
            </a:extLst>
          </p:cNvPr>
          <p:cNvSpPr txBox="1"/>
          <p:nvPr/>
        </p:nvSpPr>
        <p:spPr>
          <a:xfrm>
            <a:off x="3784546" y="1540369"/>
            <a:ext cx="47641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750"/>
              <a:t>Biogás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6FC5225-9129-0C06-47EF-800F708DD4F1}"/>
              </a:ext>
            </a:extLst>
          </p:cNvPr>
          <p:cNvSpPr txBox="1"/>
          <p:nvPr/>
        </p:nvSpPr>
        <p:spPr>
          <a:xfrm>
            <a:off x="1969420" y="3009160"/>
            <a:ext cx="335669" cy="18466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pt-BR" sz="750"/>
              <a:t>H2O</a:t>
            </a:r>
            <a:endParaRPr lang="pt-BR" sz="90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BFD6692-C851-71E9-A457-A19B00EAE228}"/>
              </a:ext>
            </a:extLst>
          </p:cNvPr>
          <p:cNvSpPr txBox="1"/>
          <p:nvPr/>
        </p:nvSpPr>
        <p:spPr>
          <a:xfrm>
            <a:off x="1872858" y="4160548"/>
            <a:ext cx="637034" cy="18466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pt-BR" sz="750"/>
              <a:t>Eletricidade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233612F-2D9C-1006-E8B1-4101AED79E24}"/>
              </a:ext>
            </a:extLst>
          </p:cNvPr>
          <p:cNvCxnSpPr>
            <a:cxnSpLocks/>
          </p:cNvCxnSpPr>
          <p:nvPr/>
        </p:nvCxnSpPr>
        <p:spPr>
          <a:xfrm>
            <a:off x="3523852" y="1527401"/>
            <a:ext cx="952034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EFA08600-811C-78DC-6F87-359D505F4797}"/>
              </a:ext>
            </a:extLst>
          </p:cNvPr>
          <p:cNvCxnSpPr>
            <a:cxnSpLocks/>
          </p:cNvCxnSpPr>
          <p:nvPr/>
        </p:nvCxnSpPr>
        <p:spPr>
          <a:xfrm>
            <a:off x="2758454" y="1716792"/>
            <a:ext cx="0" cy="30876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272201C7-B68B-2CD5-D505-0F3F00DF4817}"/>
              </a:ext>
            </a:extLst>
          </p:cNvPr>
          <p:cNvCxnSpPr>
            <a:cxnSpLocks/>
          </p:cNvCxnSpPr>
          <p:nvPr/>
        </p:nvCxnSpPr>
        <p:spPr>
          <a:xfrm flipV="1">
            <a:off x="7209427" y="2655084"/>
            <a:ext cx="813476" cy="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D3D6368-B5B4-1C72-41CE-BB3BCE19EDD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781900" y="2464677"/>
            <a:ext cx="3806" cy="77843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F4763D46-9895-59B7-FFEB-6F315EFEDEB6}"/>
              </a:ext>
            </a:extLst>
          </p:cNvPr>
          <p:cNvCxnSpPr>
            <a:cxnSpLocks/>
          </p:cNvCxnSpPr>
          <p:nvPr/>
        </p:nvCxnSpPr>
        <p:spPr>
          <a:xfrm flipH="1">
            <a:off x="5527682" y="1506740"/>
            <a:ext cx="25425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EB64D71-7D86-9E9E-1581-D714955418A7}"/>
              </a:ext>
            </a:extLst>
          </p:cNvPr>
          <p:cNvCxnSpPr>
            <a:cxnSpLocks/>
          </p:cNvCxnSpPr>
          <p:nvPr/>
        </p:nvCxnSpPr>
        <p:spPr>
          <a:xfrm flipV="1">
            <a:off x="3226209" y="3580615"/>
            <a:ext cx="0" cy="58357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26405C3-BCB8-6007-FEE8-80F39428CF50}"/>
              </a:ext>
            </a:extLst>
          </p:cNvPr>
          <p:cNvCxnSpPr>
            <a:cxnSpLocks/>
          </p:cNvCxnSpPr>
          <p:nvPr/>
        </p:nvCxnSpPr>
        <p:spPr>
          <a:xfrm flipH="1">
            <a:off x="1156541" y="4162456"/>
            <a:ext cx="207777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ítulo 1">
            <a:extLst>
              <a:ext uri="{FF2B5EF4-FFF2-40B4-BE49-F238E27FC236}">
                <a16:creationId xmlns:a16="http://schemas.microsoft.com/office/drawing/2014/main" id="{D8F792CC-2618-1985-7DDE-BCF73863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40212"/>
            <a:ext cx="7696199" cy="540544"/>
          </a:xfrm>
        </p:spPr>
        <p:txBody>
          <a:bodyPr/>
          <a:lstStyle/>
          <a:p>
            <a:r>
              <a:rPr lang="en-US" sz="2000" dirty="0"/>
              <a:t>H2Uppp: </a:t>
            </a:r>
            <a:r>
              <a:rPr lang="pt-BR" sz="2000" dirty="0"/>
              <a:t>Produção de </a:t>
            </a:r>
            <a:r>
              <a:rPr lang="pt-BR" sz="2000" dirty="0" err="1"/>
              <a:t>SynCrude</a:t>
            </a:r>
            <a:r>
              <a:rPr lang="pt-BR" sz="2000" dirty="0"/>
              <a:t> a partir do biogás e eletrólise da água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78EA1E-1656-549E-295C-73C57E8B0E76}"/>
              </a:ext>
            </a:extLst>
          </p:cNvPr>
          <p:cNvSpPr txBox="1"/>
          <p:nvPr/>
        </p:nvSpPr>
        <p:spPr>
          <a:xfrm>
            <a:off x="7923155" y="3025412"/>
            <a:ext cx="998991" cy="230832"/>
          </a:xfrm>
          <a:prstGeom prst="rect">
            <a:avLst/>
          </a:prstGeom>
          <a:solidFill>
            <a:srgbClr val="0972B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900" b="1"/>
              <a:t>EXPORTAÇÃO</a:t>
            </a:r>
            <a:endParaRPr lang="pt-BR" sz="1350" b="1"/>
          </a:p>
        </p:txBody>
      </p:sp>
    </p:spTree>
    <p:extLst>
      <p:ext uri="{BB962C8B-B14F-4D97-AF65-F5344CB8AC3E}">
        <p14:creationId xmlns:p14="http://schemas.microsoft.com/office/powerpoint/2010/main" val="42214147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BC275-C82E-F493-F744-5CAFEF80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strike="noStrike" spc="-1" dirty="0">
                <a:solidFill>
                  <a:srgbClr val="FFFFFF"/>
                </a:solidFill>
                <a:ea typeface="DejaVu Sans"/>
              </a:rPr>
              <a:t>Estrutura da PPP de produção de </a:t>
            </a:r>
            <a:r>
              <a:rPr lang="pt-BR" sz="2000" b="1" strike="noStrike" spc="-1" dirty="0" err="1">
                <a:solidFill>
                  <a:srgbClr val="FFFFFF"/>
                </a:solidFill>
                <a:ea typeface="DejaVu Sans"/>
              </a:rPr>
              <a:t>Syncrude</a:t>
            </a:r>
            <a:r>
              <a:rPr lang="pt-BR" sz="2000" b="1" strike="noStrike" spc="-1" dirty="0">
                <a:solidFill>
                  <a:srgbClr val="FFFFFF"/>
                </a:solidFill>
                <a:ea typeface="DejaVu Sans"/>
              </a:rPr>
              <a:t> no Brasil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D75DBA-F138-A1EB-4310-DC7A6EB4FC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411AC-D1E6-3D6E-FA72-8F849101C9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DD6881-89B6-7DA9-9A6D-3952FCAEFB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11</a:t>
            </a:fld>
            <a:endParaRPr dirty="0"/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A1F1CA05-AEF1-281D-00A3-76A2FC164313}"/>
              </a:ext>
            </a:extLst>
          </p:cNvPr>
          <p:cNvSpPr txBox="1"/>
          <p:nvPr/>
        </p:nvSpPr>
        <p:spPr>
          <a:xfrm rot="10800000" flipV="1">
            <a:off x="2731407" y="1974421"/>
            <a:ext cx="14776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solidFill>
                  <a:srgbClr val="000000"/>
                </a:solidFill>
                <a:latin typeface="+mj-lt"/>
                <a:cs typeface="Arial"/>
              </a:rPr>
              <a:t>Análise técnico-econômica</a:t>
            </a:r>
            <a:endParaRPr lang="pt-BR" sz="1200"/>
          </a:p>
        </p:txBody>
      </p:sp>
      <p:sp>
        <p:nvSpPr>
          <p:cNvPr id="17" name="TextBox 67">
            <a:extLst>
              <a:ext uri="{FF2B5EF4-FFF2-40B4-BE49-F238E27FC236}">
                <a16:creationId xmlns:a16="http://schemas.microsoft.com/office/drawing/2014/main" id="{B47F7AFD-DBB0-FF17-111E-1AEE97B94C8A}"/>
              </a:ext>
            </a:extLst>
          </p:cNvPr>
          <p:cNvSpPr txBox="1"/>
          <p:nvPr/>
        </p:nvSpPr>
        <p:spPr>
          <a:xfrm>
            <a:off x="5581696" y="1945775"/>
            <a:ext cx="14722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solidFill>
                  <a:srgbClr val="000000"/>
                </a:solidFill>
                <a:latin typeface="+mj-lt"/>
                <a:ea typeface="League Spartan" charset="0"/>
                <a:cs typeface="Arial"/>
              </a:rPr>
              <a:t>Certificação e Sustentabilidade</a:t>
            </a:r>
            <a:endParaRPr lang="pt-BR" sz="1200"/>
          </a:p>
        </p:txBody>
      </p:sp>
      <p:sp>
        <p:nvSpPr>
          <p:cNvPr id="18" name="TextBox 67">
            <a:extLst>
              <a:ext uri="{FF2B5EF4-FFF2-40B4-BE49-F238E27FC236}">
                <a16:creationId xmlns:a16="http://schemas.microsoft.com/office/drawing/2014/main" id="{08BCF084-F9C0-2AFA-A789-1F24A9E72158}"/>
              </a:ext>
            </a:extLst>
          </p:cNvPr>
          <p:cNvSpPr txBox="1"/>
          <p:nvPr/>
        </p:nvSpPr>
        <p:spPr>
          <a:xfrm>
            <a:off x="5576246" y="3250033"/>
            <a:ext cx="14776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Disseminação e Relações Públicas</a:t>
            </a:r>
            <a:endParaRPr lang="pt-BR" sz="1200" b="1">
              <a:solidFill>
                <a:srgbClr val="00000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19" name="TextBox 67">
            <a:extLst>
              <a:ext uri="{FF2B5EF4-FFF2-40B4-BE49-F238E27FC236}">
                <a16:creationId xmlns:a16="http://schemas.microsoft.com/office/drawing/2014/main" id="{0F7B63FF-711F-4052-5A55-AEAFE3E01FD5}"/>
              </a:ext>
            </a:extLst>
          </p:cNvPr>
          <p:cNvSpPr txBox="1"/>
          <p:nvPr/>
        </p:nvSpPr>
        <p:spPr>
          <a:xfrm>
            <a:off x="2734132" y="3380739"/>
            <a:ext cx="14749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ea typeface="+mn-lt"/>
                <a:cs typeface="+mn-lt"/>
              </a:rPr>
              <a:t>Capacitação para as cooperativas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4498933-AD1D-CEB8-6A46-C14FF7F921CF}"/>
              </a:ext>
            </a:extLst>
          </p:cNvPr>
          <p:cNvCxnSpPr>
            <a:cxnSpLocks/>
          </p:cNvCxnSpPr>
          <p:nvPr/>
        </p:nvCxnSpPr>
        <p:spPr>
          <a:xfrm>
            <a:off x="4516312" y="1552821"/>
            <a:ext cx="0" cy="268172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áfico 20" descr="Gráfico de Gantt com preenchimento sólido">
            <a:extLst>
              <a:ext uri="{FF2B5EF4-FFF2-40B4-BE49-F238E27FC236}">
                <a16:creationId xmlns:a16="http://schemas.microsoft.com/office/drawing/2014/main" id="{74305B6D-9A36-BAD0-DE5D-E6D7CE14B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3701" y="1817732"/>
            <a:ext cx="647797" cy="647797"/>
          </a:xfrm>
          <a:prstGeom prst="rect">
            <a:avLst/>
          </a:prstGeom>
        </p:spPr>
      </p:pic>
      <p:pic>
        <p:nvPicPr>
          <p:cNvPr id="22" name="Gráfico 21" descr="Sustentabilidade com preenchimento sólido">
            <a:extLst>
              <a:ext uri="{FF2B5EF4-FFF2-40B4-BE49-F238E27FC236}">
                <a16:creationId xmlns:a16="http://schemas.microsoft.com/office/drawing/2014/main" id="{0CDCE4E9-924E-652D-31FD-7D1430DB5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9525" y="1828640"/>
            <a:ext cx="652912" cy="652912"/>
          </a:xfrm>
          <a:prstGeom prst="rect">
            <a:avLst/>
          </a:prstGeom>
        </p:spPr>
      </p:pic>
      <p:pic>
        <p:nvPicPr>
          <p:cNvPr id="23" name="Gráfico 22" descr="Sala de aula com preenchimento sólido">
            <a:extLst>
              <a:ext uri="{FF2B5EF4-FFF2-40B4-BE49-F238E27FC236}">
                <a16:creationId xmlns:a16="http://schemas.microsoft.com/office/drawing/2014/main" id="{CE79BA5C-5FE5-4CA7-F782-22DD513BE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3701" y="3277777"/>
            <a:ext cx="667588" cy="667588"/>
          </a:xfrm>
          <a:prstGeom prst="rect">
            <a:avLst/>
          </a:prstGeom>
        </p:spPr>
      </p:pic>
      <p:pic>
        <p:nvPicPr>
          <p:cNvPr id="24" name="Gráfico 23" descr="Jornal com preenchimento sólido">
            <a:extLst>
              <a:ext uri="{FF2B5EF4-FFF2-40B4-BE49-F238E27FC236}">
                <a16:creationId xmlns:a16="http://schemas.microsoft.com/office/drawing/2014/main" id="{E0936A23-E735-2E7C-C4B8-0BC766506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9525" y="3250021"/>
            <a:ext cx="646343" cy="646343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0578FF6-93CD-47A3-E57E-1E9A492E82D6}"/>
              </a:ext>
            </a:extLst>
          </p:cNvPr>
          <p:cNvCxnSpPr>
            <a:cxnSpLocks/>
          </p:cNvCxnSpPr>
          <p:nvPr/>
        </p:nvCxnSpPr>
        <p:spPr>
          <a:xfrm>
            <a:off x="1846712" y="2842608"/>
            <a:ext cx="52072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386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AE6A7-2189-BC27-DC7F-2CE2D4BE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Principais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</a:t>
            </a:r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desafios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para o </a:t>
            </a:r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Projeto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Syncrude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13916-7654-77F4-69DF-D7ACD06EF8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72F72-5B09-5A3B-F3E0-F98A3EF93C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AD291-59C4-75AB-E2B1-5BBE0053C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12</a:t>
            </a:fld>
            <a:endParaRPr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1A87E2B-CEE0-494B-46DE-6D6E71B0BBC1}"/>
              </a:ext>
            </a:extLst>
          </p:cNvPr>
          <p:cNvCxnSpPr>
            <a:cxnSpLocks/>
          </p:cNvCxnSpPr>
          <p:nvPr/>
        </p:nvCxnSpPr>
        <p:spPr>
          <a:xfrm>
            <a:off x="4516312" y="1552821"/>
            <a:ext cx="0" cy="268172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áfico 7" descr="Gráfico de Gantt com preenchimento sólido">
            <a:extLst>
              <a:ext uri="{FF2B5EF4-FFF2-40B4-BE49-F238E27FC236}">
                <a16:creationId xmlns:a16="http://schemas.microsoft.com/office/drawing/2014/main" id="{8D7D96B4-CE4B-704F-7374-018971F03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23" y="1228922"/>
            <a:ext cx="647797" cy="647797"/>
          </a:xfrm>
          <a:prstGeom prst="rect">
            <a:avLst/>
          </a:prstGeom>
        </p:spPr>
      </p:pic>
      <p:pic>
        <p:nvPicPr>
          <p:cNvPr id="9" name="Gráfico 8" descr="Sustentabilidade com preenchimento sólido">
            <a:extLst>
              <a:ext uri="{FF2B5EF4-FFF2-40B4-BE49-F238E27FC236}">
                <a16:creationId xmlns:a16="http://schemas.microsoft.com/office/drawing/2014/main" id="{05232522-6E4B-A746-2940-9E72146B3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4377" y="1228921"/>
            <a:ext cx="652912" cy="652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06AAFEA-01DC-DBF2-5A29-006B529D1EF8}"/>
              </a:ext>
            </a:extLst>
          </p:cNvPr>
          <p:cNvSpPr txBox="1">
            <a:spLocks/>
          </p:cNvSpPr>
          <p:nvPr/>
        </p:nvSpPr>
        <p:spPr>
          <a:xfrm>
            <a:off x="5377289" y="2041921"/>
            <a:ext cx="3173921" cy="1515530"/>
          </a:xfrm>
          <a:prstGeom prst="rect">
            <a:avLst/>
          </a:prstGeom>
        </p:spPr>
        <p:txBody>
          <a:bodyPr vert="horz" wrap="square" lIns="163118" tIns="81559" rIns="163118" bIns="81559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Desafio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Compatibilidade da RED (Diretriz de Energia Renovável) com a realidade do mercado brasileiro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pPr marL="171450" indent="-171450">
              <a:lnSpc>
                <a:spcPct val="150000"/>
              </a:lnSpc>
              <a:buClr>
                <a:srgbClr val="0077B2"/>
              </a:buClr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tx1"/>
                </a:solidFill>
                <a:latin typeface="+mn-lt"/>
              </a:rPr>
              <a:t>Setor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Elétrico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Clr>
                <a:srgbClr val="0077B2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</a:rPr>
              <a:t>Condições de produção e exportação</a:t>
            </a:r>
            <a:endParaRPr lang="pt-BR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7B1AEA-9CF3-0E74-863A-217ADB6D2205}"/>
              </a:ext>
            </a:extLst>
          </p:cNvPr>
          <p:cNvSpPr txBox="1">
            <a:spLocks/>
          </p:cNvSpPr>
          <p:nvPr/>
        </p:nvSpPr>
        <p:spPr>
          <a:xfrm>
            <a:off x="894909" y="2026725"/>
            <a:ext cx="3173921" cy="1792529"/>
          </a:xfrm>
          <a:prstGeom prst="rect">
            <a:avLst/>
          </a:prstGeom>
        </p:spPr>
        <p:txBody>
          <a:bodyPr vert="horz" wrap="square" lIns="163118" tIns="81559" rIns="163118" bIns="81559" rtlCol="0" anchor="t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rgbClr val="0077B2"/>
              </a:buClr>
              <a:buFont typeface="Wingdings" panose="05000000000000000000" pitchFamily="2" charset="2"/>
              <a:buChar char="ü"/>
            </a:pPr>
            <a:r>
              <a:rPr lang="pt-BR" sz="1200" u="sng" dirty="0">
                <a:solidFill>
                  <a:schemeClr val="tx1"/>
                </a:solidFill>
                <a:latin typeface="+mn-lt"/>
              </a:rPr>
              <a:t>Condição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: Limites legais para a produção local, devido aos resíduos gerados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Clr>
                <a:srgbClr val="0077B2"/>
              </a:buClr>
              <a:buFont typeface="Wingdings" panose="05000000000000000000" pitchFamily="2" charset="2"/>
              <a:buChar char="ü"/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Desafio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pt-BR" sz="1200" dirty="0">
                <a:solidFill>
                  <a:schemeClr val="tx1"/>
                </a:solidFill>
                <a:latin typeface="+mn-lt"/>
              </a:rPr>
              <a:t>Interconexão entre fazendas locais para uma estação de tratamento centralizada</a:t>
            </a:r>
            <a:endParaRPr lang="pt-BR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67">
            <a:extLst>
              <a:ext uri="{FF2B5EF4-FFF2-40B4-BE49-F238E27FC236}">
                <a16:creationId xmlns:a16="http://schemas.microsoft.com/office/drawing/2014/main" id="{3CA0A91B-7B33-1457-6A3E-2C06F86F53D6}"/>
              </a:ext>
            </a:extLst>
          </p:cNvPr>
          <p:cNvSpPr txBox="1"/>
          <p:nvPr/>
        </p:nvSpPr>
        <p:spPr>
          <a:xfrm>
            <a:off x="5492002" y="1321987"/>
            <a:ext cx="14722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 dirty="0">
                <a:solidFill>
                  <a:srgbClr val="000000"/>
                </a:solidFill>
                <a:latin typeface="+mj-lt"/>
                <a:ea typeface="League Spartan" charset="0"/>
                <a:cs typeface="Arial"/>
              </a:rPr>
              <a:t>Certificação e Sustentabilidade</a:t>
            </a:r>
          </a:p>
        </p:txBody>
      </p:sp>
      <p:sp>
        <p:nvSpPr>
          <p:cNvPr id="13" name="TextBox 67">
            <a:extLst>
              <a:ext uri="{FF2B5EF4-FFF2-40B4-BE49-F238E27FC236}">
                <a16:creationId xmlns:a16="http://schemas.microsoft.com/office/drawing/2014/main" id="{8C478203-FCDA-D69F-8248-0BCC2DC8099B}"/>
              </a:ext>
            </a:extLst>
          </p:cNvPr>
          <p:cNvSpPr txBox="1"/>
          <p:nvPr/>
        </p:nvSpPr>
        <p:spPr>
          <a:xfrm>
            <a:off x="1009218" y="1414321"/>
            <a:ext cx="152760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 dirty="0">
                <a:solidFill>
                  <a:srgbClr val="000000"/>
                </a:solidFill>
                <a:latin typeface="+mj-lt"/>
                <a:ea typeface="League Spartan" charset="0"/>
                <a:cs typeface="Arial"/>
              </a:rPr>
              <a:t>Saneamento Rural</a:t>
            </a:r>
          </a:p>
        </p:txBody>
      </p:sp>
    </p:spTree>
    <p:extLst>
      <p:ext uri="{BB962C8B-B14F-4D97-AF65-F5344CB8AC3E}">
        <p14:creationId xmlns:p14="http://schemas.microsoft.com/office/powerpoint/2010/main" val="28881621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B17C7-E826-6A53-920E-33788329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spc="-1" dirty="0">
                <a:solidFill>
                  <a:srgbClr val="FFFFFF"/>
                </a:solidFill>
                <a:ea typeface="DejaVu Sans"/>
              </a:rPr>
              <a:t>Análise técnica - Biogás e hidrogênio verde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033505-8B61-39E5-ED32-B1F12CBC54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02256C-EA16-767F-C865-EA6BE3B35C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83797-A37C-51D7-36D6-A295CD568F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13</a:t>
            </a:fld>
            <a:endParaRPr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FCA30C-CCC8-7398-7AB3-8C538DC72D5A}"/>
              </a:ext>
            </a:extLst>
          </p:cNvPr>
          <p:cNvSpPr txBox="1"/>
          <p:nvPr/>
        </p:nvSpPr>
        <p:spPr>
          <a:xfrm>
            <a:off x="420464" y="3504845"/>
            <a:ext cx="158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Controle de Temperatura, pH e potência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F8C0F4-8C1F-82A9-0BA6-DF6ACEE5D963}"/>
              </a:ext>
            </a:extLst>
          </p:cNvPr>
          <p:cNvSpPr txBox="1"/>
          <p:nvPr/>
        </p:nvSpPr>
        <p:spPr>
          <a:xfrm>
            <a:off x="420464" y="1719861"/>
            <a:ext cx="15840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Dimensionamento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DBF7E37-902D-40DD-9511-17A18245C6DA}"/>
              </a:ext>
            </a:extLst>
          </p:cNvPr>
          <p:cNvSpPr>
            <a:spLocks noChangeAspect="1"/>
          </p:cNvSpPr>
          <p:nvPr/>
        </p:nvSpPr>
        <p:spPr>
          <a:xfrm>
            <a:off x="2711941" y="2133599"/>
            <a:ext cx="1398813" cy="139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Geração de Biogás com Biodigestor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18E00C8-518D-0471-AD92-CA5BFE1208DE}"/>
              </a:ext>
            </a:extLst>
          </p:cNvPr>
          <p:cNvSpPr>
            <a:spLocks noChangeAspect="1"/>
          </p:cNvSpPr>
          <p:nvPr/>
        </p:nvSpPr>
        <p:spPr>
          <a:xfrm>
            <a:off x="5033248" y="2133599"/>
            <a:ext cx="1398813" cy="139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Produção de Hidrogênio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854B0A-C2E1-ACA7-BF17-282DD088BB3C}"/>
              </a:ext>
            </a:extLst>
          </p:cNvPr>
          <p:cNvSpPr txBox="1"/>
          <p:nvPr/>
        </p:nvSpPr>
        <p:spPr>
          <a:xfrm>
            <a:off x="428535" y="2520020"/>
            <a:ext cx="158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Reator de Tanque com Agitação Contínua (CSTR)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0E8301-4534-7E56-F89C-584594D03E00}"/>
              </a:ext>
            </a:extLst>
          </p:cNvPr>
          <p:cNvSpPr txBox="1"/>
          <p:nvPr/>
        </p:nvSpPr>
        <p:spPr>
          <a:xfrm>
            <a:off x="7139536" y="1718221"/>
            <a:ext cx="1584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Volume de H2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51267AA-6437-D19A-0490-28AE6E6028F3}"/>
              </a:ext>
            </a:extLst>
          </p:cNvPr>
          <p:cNvSpPr txBox="1"/>
          <p:nvPr/>
        </p:nvSpPr>
        <p:spPr>
          <a:xfrm>
            <a:off x="7131465" y="2520020"/>
            <a:ext cx="1584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Fornecedor de </a:t>
            </a:r>
            <a:r>
              <a:rPr lang="pt-BR" sz="1200" dirty="0" err="1"/>
              <a:t>Eletrolizador</a:t>
            </a:r>
            <a:r>
              <a:rPr lang="pt-BR" sz="1200" dirty="0"/>
              <a:t> PEM</a:t>
            </a:r>
          </a:p>
          <a:p>
            <a:pPr algn="ctr"/>
            <a:endParaRPr lang="pt-BR" sz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4B8B926-D06A-F9DA-9301-AE850BCA5B50}"/>
              </a:ext>
            </a:extLst>
          </p:cNvPr>
          <p:cNvSpPr txBox="1"/>
          <p:nvPr/>
        </p:nvSpPr>
        <p:spPr>
          <a:xfrm>
            <a:off x="7139536" y="3598818"/>
            <a:ext cx="1584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Intermitência das Fontes Renováveis</a:t>
            </a:r>
          </a:p>
        </p:txBody>
      </p: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B0AA8DD4-FF33-AEFE-54C9-B1E0E0B3FE2F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rot="16200000" flipV="1">
            <a:off x="2570287" y="1292538"/>
            <a:ext cx="275238" cy="140688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5CC55D2A-B7A8-117F-BE7A-D282C5CEBA3A}"/>
              </a:ext>
            </a:extLst>
          </p:cNvPr>
          <p:cNvCxnSpPr>
            <a:cxnSpLocks/>
            <a:stCxn id="9" idx="4"/>
            <a:endCxn id="7" idx="3"/>
          </p:cNvCxnSpPr>
          <p:nvPr/>
        </p:nvCxnSpPr>
        <p:spPr>
          <a:xfrm rot="5400000">
            <a:off x="2560107" y="2976769"/>
            <a:ext cx="295599" cy="140688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B11B270B-EE44-CD8B-C1A1-FD005554CDC6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rot="5400000" flipH="1" flipV="1">
            <a:off x="6297656" y="1291720"/>
            <a:ext cx="276878" cy="140688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id="{87A26096-CD5D-6C0A-B962-DEEE22BF71AF}"/>
              </a:ext>
            </a:extLst>
          </p:cNvPr>
          <p:cNvCxnSpPr>
            <a:cxnSpLocks/>
            <a:stCxn id="10" idx="4"/>
            <a:endCxn id="14" idx="1"/>
          </p:cNvCxnSpPr>
          <p:nvPr/>
        </p:nvCxnSpPr>
        <p:spPr>
          <a:xfrm rot="16200000" flipH="1">
            <a:off x="6287476" y="2977590"/>
            <a:ext cx="297239" cy="140688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F9C7511-79F6-9BBD-855E-B3F11CB7A68D}"/>
              </a:ext>
            </a:extLst>
          </p:cNvPr>
          <p:cNvCxnSpPr>
            <a:cxnSpLocks/>
            <a:stCxn id="9" idx="2"/>
            <a:endCxn id="11" idx="3"/>
          </p:cNvCxnSpPr>
          <p:nvPr/>
        </p:nvCxnSpPr>
        <p:spPr>
          <a:xfrm flipH="1">
            <a:off x="2012535" y="2833006"/>
            <a:ext cx="699406" cy="10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5B67A11-3B95-A544-56E9-F4BE006311B8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6432061" y="2833006"/>
            <a:ext cx="699404" cy="10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2785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38FD-A5CF-F126-8058-7F959226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Análise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Técnica – </a:t>
            </a:r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Gás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de </a:t>
            </a:r>
            <a:r>
              <a:rPr lang="en-US" sz="2000" b="1" spc="-1" dirty="0" err="1">
                <a:solidFill>
                  <a:srgbClr val="FFFFFF"/>
                </a:solidFill>
                <a:ea typeface="DejaVu Sans"/>
              </a:rPr>
              <a:t>Síntese</a:t>
            </a:r>
            <a:r>
              <a:rPr lang="en-US" sz="2000" b="1" spc="-1" dirty="0">
                <a:solidFill>
                  <a:srgbClr val="FFFFFF"/>
                </a:solidFill>
                <a:ea typeface="DejaVu Sans"/>
              </a:rPr>
              <a:t> e Syncrude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0CD60E-11EE-B029-C0BB-6E7C1B7B80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38F03-04F4-8CFE-4928-737ADF7E93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1732D-61D2-C693-4563-5AF30DE15F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14</a:t>
            </a:fld>
            <a:endParaRPr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5395AD-A071-F5AC-7796-1EB19E6DECC4}"/>
              </a:ext>
            </a:extLst>
          </p:cNvPr>
          <p:cNvSpPr txBox="1"/>
          <p:nvPr/>
        </p:nvSpPr>
        <p:spPr>
          <a:xfrm>
            <a:off x="420464" y="3689511"/>
            <a:ext cx="1584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2) Oxidação Parcial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AF165D-0E9C-FB79-D5E2-82C40ECD689D}"/>
              </a:ext>
            </a:extLst>
          </p:cNvPr>
          <p:cNvSpPr txBox="1"/>
          <p:nvPr/>
        </p:nvSpPr>
        <p:spPr>
          <a:xfrm>
            <a:off x="420464" y="1535195"/>
            <a:ext cx="158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1) Reação de mudança do vapor de água (WGSR)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792844-163D-BE36-7EF8-F0138FD00B19}"/>
              </a:ext>
            </a:extLst>
          </p:cNvPr>
          <p:cNvSpPr>
            <a:spLocks noChangeAspect="1"/>
          </p:cNvSpPr>
          <p:nvPr/>
        </p:nvSpPr>
        <p:spPr>
          <a:xfrm>
            <a:off x="2711941" y="2133599"/>
            <a:ext cx="1398813" cy="139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Reformador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93F8B5F-CED9-3C33-D0B6-8F783C3935FA}"/>
              </a:ext>
            </a:extLst>
          </p:cNvPr>
          <p:cNvSpPr>
            <a:spLocks noChangeAspect="1"/>
          </p:cNvSpPr>
          <p:nvPr/>
        </p:nvSpPr>
        <p:spPr>
          <a:xfrm>
            <a:off x="5033248" y="2133599"/>
            <a:ext cx="1398813" cy="139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Síntese de </a:t>
            </a:r>
            <a:r>
              <a:rPr lang="pt-BR" sz="1200" dirty="0" err="1"/>
              <a:t>Syncrude</a:t>
            </a:r>
            <a:r>
              <a:rPr lang="pt-BR" sz="1200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54F643-EC0F-5899-2B88-A11975BD6F73}"/>
              </a:ext>
            </a:extLst>
          </p:cNvPr>
          <p:cNvSpPr txBox="1"/>
          <p:nvPr/>
        </p:nvSpPr>
        <p:spPr>
          <a:xfrm>
            <a:off x="428535" y="2335354"/>
            <a:ext cx="1584000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 err="1"/>
              <a:t>Melhor</a:t>
            </a:r>
            <a:r>
              <a:rPr lang="en-US" sz="1200" b="1" dirty="0"/>
              <a:t> </a:t>
            </a:r>
            <a:r>
              <a:rPr lang="en-US" sz="1200" b="1" dirty="0" err="1"/>
              <a:t>rota</a:t>
            </a:r>
            <a:r>
              <a:rPr lang="en-US" sz="1200" b="1" dirty="0"/>
              <a:t> para </a:t>
            </a:r>
            <a:r>
              <a:rPr lang="en-US" sz="1200" b="1" dirty="0" err="1"/>
              <a:t>produzir</a:t>
            </a:r>
            <a:r>
              <a:rPr lang="en-US" sz="1200" b="1" dirty="0"/>
              <a:t> </a:t>
            </a:r>
            <a:r>
              <a:rPr lang="en-US" sz="1200" b="1" dirty="0" err="1"/>
              <a:t>Gás</a:t>
            </a:r>
            <a:r>
              <a:rPr lang="en-US" sz="1200" b="1" dirty="0"/>
              <a:t> de </a:t>
            </a:r>
            <a:r>
              <a:rPr lang="en-US" sz="1200" b="1" dirty="0" err="1"/>
              <a:t>Síntese</a:t>
            </a:r>
            <a:endParaRPr lang="en-US" sz="1200" b="1" dirty="0"/>
          </a:p>
          <a:p>
            <a:pPr algn="ctr"/>
            <a:r>
              <a:rPr lang="pt-BR" sz="1200" b="1" dirty="0"/>
              <a:t>(CO + H2)</a:t>
            </a:r>
          </a:p>
          <a:p>
            <a:pPr algn="ctr"/>
            <a:endParaRPr lang="pt-BR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309EBB-BDEB-BC6A-579F-171B41C62788}"/>
              </a:ext>
            </a:extLst>
          </p:cNvPr>
          <p:cNvSpPr txBox="1"/>
          <p:nvPr/>
        </p:nvSpPr>
        <p:spPr>
          <a:xfrm>
            <a:off x="7139536" y="1627527"/>
            <a:ext cx="1584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Fornecedor da Tecnologia FT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945FB0-19AB-A073-BC58-A6991D9B9629}"/>
              </a:ext>
            </a:extLst>
          </p:cNvPr>
          <p:cNvSpPr txBox="1"/>
          <p:nvPr/>
        </p:nvSpPr>
        <p:spPr>
          <a:xfrm>
            <a:off x="7131465" y="2605370"/>
            <a:ext cx="1584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b="1" dirty="0"/>
              <a:t>Reator Fisher-</a:t>
            </a:r>
            <a:r>
              <a:rPr lang="pt-BR" sz="1200" b="1" dirty="0" err="1"/>
              <a:t>Tropsch</a:t>
            </a:r>
            <a:r>
              <a:rPr lang="pt-BR" sz="1200" b="1" dirty="0"/>
              <a:t> (FT)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D4CC41-2F37-60BB-A2D3-818E52CABD79}"/>
              </a:ext>
            </a:extLst>
          </p:cNvPr>
          <p:cNvSpPr txBox="1"/>
          <p:nvPr/>
        </p:nvSpPr>
        <p:spPr>
          <a:xfrm>
            <a:off x="7139536" y="3691151"/>
            <a:ext cx="1584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1200" dirty="0"/>
              <a:t>Catalisador FT</a:t>
            </a:r>
          </a:p>
        </p:txBody>
      </p:sp>
      <p:cxnSp>
        <p:nvCxnSpPr>
          <p:cNvPr id="15" name="Conector: Curvo 14">
            <a:extLst>
              <a:ext uri="{FF2B5EF4-FFF2-40B4-BE49-F238E27FC236}">
                <a16:creationId xmlns:a16="http://schemas.microsoft.com/office/drawing/2014/main" id="{D3A74F95-6C0E-3CA1-D6E9-B6D69FD6F8C2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rot="16200000" flipV="1">
            <a:off x="2570287" y="1292538"/>
            <a:ext cx="275238" cy="140688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Curvo 15">
            <a:extLst>
              <a:ext uri="{FF2B5EF4-FFF2-40B4-BE49-F238E27FC236}">
                <a16:creationId xmlns:a16="http://schemas.microsoft.com/office/drawing/2014/main" id="{BE0F43C8-3546-0D12-303F-F2515B6DDFEC}"/>
              </a:ext>
            </a:extLst>
          </p:cNvPr>
          <p:cNvCxnSpPr>
            <a:cxnSpLocks/>
            <a:stCxn id="9" idx="4"/>
            <a:endCxn id="7" idx="3"/>
          </p:cNvCxnSpPr>
          <p:nvPr/>
        </p:nvCxnSpPr>
        <p:spPr>
          <a:xfrm rot="5400000">
            <a:off x="2560107" y="2976769"/>
            <a:ext cx="295599" cy="1406884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DD292FF5-B718-2284-0754-41D90604A027}"/>
              </a:ext>
            </a:extLst>
          </p:cNvPr>
          <p:cNvCxnSpPr>
            <a:cxnSpLocks/>
            <a:stCxn id="10" idx="0"/>
            <a:endCxn id="12" idx="1"/>
          </p:cNvCxnSpPr>
          <p:nvPr/>
        </p:nvCxnSpPr>
        <p:spPr>
          <a:xfrm rot="5400000" flipH="1" flipV="1">
            <a:off x="6298476" y="1292540"/>
            <a:ext cx="275239" cy="140688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o 17">
            <a:extLst>
              <a:ext uri="{FF2B5EF4-FFF2-40B4-BE49-F238E27FC236}">
                <a16:creationId xmlns:a16="http://schemas.microsoft.com/office/drawing/2014/main" id="{AF924191-2426-0488-B516-58B657CDEF7A}"/>
              </a:ext>
            </a:extLst>
          </p:cNvPr>
          <p:cNvCxnSpPr>
            <a:cxnSpLocks/>
            <a:stCxn id="10" idx="4"/>
            <a:endCxn id="14" idx="1"/>
          </p:cNvCxnSpPr>
          <p:nvPr/>
        </p:nvCxnSpPr>
        <p:spPr>
          <a:xfrm rot="16200000" flipH="1">
            <a:off x="6287476" y="2977590"/>
            <a:ext cx="297239" cy="140688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2039DCCD-9AE8-449C-AACB-10D9FEF3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7" y="3438177"/>
            <a:ext cx="1815853" cy="28865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ED1C6A4-0089-BA85-5019-3BA98A83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36"/>
            <a:ext cx="2709464" cy="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81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A5792-39D2-BED2-88A8-2DBC52C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Green </a:t>
            </a:r>
            <a:r>
              <a:rPr lang="pt-BR" sz="2000" dirty="0" err="1"/>
              <a:t>Proof</a:t>
            </a:r>
            <a:r>
              <a:rPr lang="pt-BR" sz="2000" dirty="0"/>
              <a:t> para a cadeia de valor do hidrogênio Soluções digitais para certificados de hidrogênio verde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FE01CD-63B3-1B55-D585-85B6D767CC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5B4B5-7DBB-9384-1AAC-8A1A62B475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CBBEDB-42E5-80A4-B6EA-7418F4317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15</a:t>
            </a:fld>
            <a:endParaRPr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BD2AB4-5E67-CC7E-F1F0-6B5BD1828E70}"/>
              </a:ext>
            </a:extLst>
          </p:cNvPr>
          <p:cNvSpPr txBox="1">
            <a:spLocks/>
          </p:cNvSpPr>
          <p:nvPr/>
        </p:nvSpPr>
        <p:spPr>
          <a:xfrm>
            <a:off x="375555" y="1079568"/>
            <a:ext cx="8245932" cy="746596"/>
          </a:xfrm>
          <a:prstGeom prst="rect">
            <a:avLst/>
          </a:prstGeom>
          <a:noFill/>
        </p:spPr>
        <p:txBody>
          <a:bodyPr wrap="square" lIns="72000" tIns="72000" rIns="72000" bIns="7200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079">
              <a:spcBef>
                <a:spcPts val="800"/>
              </a:spcBef>
              <a:defRPr/>
            </a:pPr>
            <a:endParaRPr lang="de-DE" sz="1200" b="0" dirty="0">
              <a:latin typeface="+mn-lt"/>
            </a:endParaRPr>
          </a:p>
          <a:p>
            <a:pPr defTabSz="1219079">
              <a:spcBef>
                <a:spcPts val="800"/>
              </a:spcBef>
              <a:defRPr/>
            </a:pPr>
            <a:r>
              <a:rPr lang="de-DE" sz="1200" dirty="0">
                <a:solidFill>
                  <a:schemeClr val="accent5"/>
                </a:solidFill>
                <a:latin typeface="+mn-lt"/>
              </a:rPr>
              <a:t>Projeto PPP</a:t>
            </a:r>
            <a:r>
              <a:rPr lang="pt-BR" sz="1200" dirty="0">
                <a:latin typeface="+mn-lt"/>
              </a:rPr>
              <a:t>: Investigar o potencial de digitalização dos sistemas de certificação do hidrogênio verde e testar soluções digitais interoperáveis para garantias de origem</a:t>
            </a:r>
            <a:endParaRPr lang="de-DE" sz="1200" dirty="0">
              <a:latin typeface="+mn-lt"/>
            </a:endParaRPr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26A4BD60-DA65-E68C-D9D3-3830A9BFC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56407"/>
              </p:ext>
            </p:extLst>
          </p:nvPr>
        </p:nvGraphicFramePr>
        <p:xfrm>
          <a:off x="375555" y="3565447"/>
          <a:ext cx="5679584" cy="1210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597407886"/>
                    </a:ext>
                  </a:extLst>
                </a:gridCol>
                <a:gridCol w="1131016">
                  <a:extLst>
                    <a:ext uri="{9D8B030D-6E8A-4147-A177-3AD203B41FA5}">
                      <a16:colId xmlns:a16="http://schemas.microsoft.com/office/drawing/2014/main" val="867481071"/>
                    </a:ext>
                  </a:extLst>
                </a:gridCol>
                <a:gridCol w="4205668">
                  <a:extLst>
                    <a:ext uri="{9D8B030D-6E8A-4147-A177-3AD203B41FA5}">
                      <a16:colId xmlns:a16="http://schemas.microsoft.com/office/drawing/2014/main" val="4035029871"/>
                    </a:ext>
                  </a:extLst>
                </a:gridCol>
              </a:tblGrid>
              <a:tr h="223848"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latin typeface="+mn-lt"/>
                        </a:rPr>
                        <a:t>Dados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Orçamento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pt-B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270.000 € (fase 1), 570.000 € (fase 2), sendo 40% de contribuição pública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02557"/>
                  </a:ext>
                </a:extLst>
              </a:tr>
              <a:tr h="223848">
                <a:tc vMerge="1"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de-DE" sz="14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 </a:t>
                      </a:r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meses (</a:t>
                      </a:r>
                      <a:r>
                        <a:rPr lang="it-IT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fase 1: 04-12/23, fase 2: 01/24-12/25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 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48816"/>
                  </a:ext>
                </a:extLst>
              </a:tr>
              <a:tr h="547971">
                <a:tc vMerge="1"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de-DE" sz="14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Parceiro de Cooperação:   SAP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endParaRPr lang="de-DE" sz="16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267"/>
                  </a:ext>
                </a:extLst>
              </a:tr>
            </a:tbl>
          </a:graphicData>
        </a:graphic>
      </p:graphicFrame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2E9AA0D1-6795-F855-205F-7EC7B3065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57687"/>
              </p:ext>
            </p:extLst>
          </p:nvPr>
        </p:nvGraphicFramePr>
        <p:xfrm>
          <a:off x="375555" y="2104934"/>
          <a:ext cx="5698674" cy="130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37">
                  <a:extLst>
                    <a:ext uri="{9D8B030D-6E8A-4147-A177-3AD203B41FA5}">
                      <a16:colId xmlns:a16="http://schemas.microsoft.com/office/drawing/2014/main" val="2709420630"/>
                    </a:ext>
                  </a:extLst>
                </a:gridCol>
                <a:gridCol w="5336837">
                  <a:extLst>
                    <a:ext uri="{9D8B030D-6E8A-4147-A177-3AD203B41FA5}">
                      <a16:colId xmlns:a16="http://schemas.microsoft.com/office/drawing/2014/main" val="1001421221"/>
                    </a:ext>
                  </a:extLst>
                </a:gridCol>
              </a:tblGrid>
              <a:tr h="130463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/>
                        <a:t>Impacto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Sistemas de software, como os baseados em blockchain, permitem que os produtores brasileiros de H2 ofereçam seus produtos por meio de sistemas de certificação transparentes, seguros, automatizados e econômicos no Brasil e em mercados internacionais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</a:rPr>
                        <a:t>Os resultados são de importância global, comprovando a garantia de origem do H2 produzido, consolidando assim seu comércio em nível internacional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83957"/>
                  </a:ext>
                </a:extLst>
              </a:tr>
            </a:tbl>
          </a:graphicData>
        </a:graphic>
      </p:graphicFrame>
      <p:pic>
        <p:nvPicPr>
          <p:cNvPr id="14" name="Grafik 3">
            <a:extLst>
              <a:ext uri="{FF2B5EF4-FFF2-40B4-BE49-F238E27FC236}">
                <a16:creationId xmlns:a16="http://schemas.microsoft.com/office/drawing/2014/main" id="{02B6C190-9941-DE50-0A3A-9EBEAD1E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001" y="2534220"/>
            <a:ext cx="994877" cy="994877"/>
          </a:xfrm>
          <a:prstGeom prst="rect">
            <a:avLst/>
          </a:prstGeom>
        </p:spPr>
      </p:pic>
      <p:pic>
        <p:nvPicPr>
          <p:cNvPr id="15" name="Picture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089B3D-921D-0284-8377-3DF15CD76F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78" y="2435978"/>
            <a:ext cx="1430383" cy="595993"/>
          </a:xfrm>
          <a:prstGeom prst="rect">
            <a:avLst/>
          </a:prstGeom>
        </p:spPr>
      </p:pic>
      <p:pic>
        <p:nvPicPr>
          <p:cNvPr id="16" name="Grafik 5">
            <a:extLst>
              <a:ext uri="{FF2B5EF4-FFF2-40B4-BE49-F238E27FC236}">
                <a16:creationId xmlns:a16="http://schemas.microsoft.com/office/drawing/2014/main" id="{0453112B-883D-E909-4F6E-F75FE7EE2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688" y="3031659"/>
            <a:ext cx="857907" cy="3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18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3C05E-211F-3F5B-3CD4-97F2CEF4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Estrutura da PPP de Certificação de Hidrogênio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89749-DBB7-2F29-2768-7CC3201979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061F8E-641C-C7AC-95CA-BB7A6D5F10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EA584E-A55A-C667-F22C-580A8F58BB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16</a:t>
            </a:fld>
            <a:endParaRPr dirty="0"/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BC785F5E-30A6-61C8-D2C2-DD5C6179C242}"/>
              </a:ext>
            </a:extLst>
          </p:cNvPr>
          <p:cNvSpPr txBox="1"/>
          <p:nvPr/>
        </p:nvSpPr>
        <p:spPr>
          <a:xfrm>
            <a:off x="5581696" y="1945775"/>
            <a:ext cx="14722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solidFill>
                  <a:srgbClr val="000000"/>
                </a:solidFill>
                <a:latin typeface="+mj-lt"/>
                <a:ea typeface="League Spartan" charset="0"/>
                <a:cs typeface="Arial"/>
              </a:rPr>
              <a:t>Certificação e Sustentabilidade</a:t>
            </a:r>
            <a:endParaRPr lang="pt-BR" sz="1200"/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id="{4D64BF7E-2EDF-570C-B1FD-CAE5FFAA04B3}"/>
              </a:ext>
            </a:extLst>
          </p:cNvPr>
          <p:cNvSpPr txBox="1"/>
          <p:nvPr/>
        </p:nvSpPr>
        <p:spPr>
          <a:xfrm>
            <a:off x="5576246" y="3250033"/>
            <a:ext cx="14776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Disseminação e Relações Públicas</a:t>
            </a:r>
            <a:endParaRPr lang="pt-BR" sz="1200" b="1">
              <a:solidFill>
                <a:srgbClr val="000000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6C84CA8-A4B9-6240-17F2-E8893892B92F}"/>
              </a:ext>
            </a:extLst>
          </p:cNvPr>
          <p:cNvCxnSpPr>
            <a:cxnSpLocks/>
          </p:cNvCxnSpPr>
          <p:nvPr/>
        </p:nvCxnSpPr>
        <p:spPr>
          <a:xfrm>
            <a:off x="4516312" y="1552821"/>
            <a:ext cx="0" cy="268172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áfico 24" descr="Sustentabilidade com preenchimento sólido">
            <a:extLst>
              <a:ext uri="{FF2B5EF4-FFF2-40B4-BE49-F238E27FC236}">
                <a16:creationId xmlns:a16="http://schemas.microsoft.com/office/drawing/2014/main" id="{CB3578AC-0847-0DCF-3729-1C84D1671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525" y="1828640"/>
            <a:ext cx="652912" cy="652912"/>
          </a:xfrm>
          <a:prstGeom prst="rect">
            <a:avLst/>
          </a:prstGeom>
        </p:spPr>
      </p:pic>
      <p:pic>
        <p:nvPicPr>
          <p:cNvPr id="26" name="Gráfico 25" descr="Jornal com preenchimento sólido">
            <a:extLst>
              <a:ext uri="{FF2B5EF4-FFF2-40B4-BE49-F238E27FC236}">
                <a16:creationId xmlns:a16="http://schemas.microsoft.com/office/drawing/2014/main" id="{F4D7A83B-6EF7-3F03-4693-78135AE96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9525" y="3250021"/>
            <a:ext cx="646343" cy="646343"/>
          </a:xfrm>
          <a:prstGeom prst="rect">
            <a:avLst/>
          </a:prstGeom>
        </p:spPr>
      </p:pic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EA401E95-493B-70B6-B01A-FBC24D68CEBB}"/>
              </a:ext>
            </a:extLst>
          </p:cNvPr>
          <p:cNvCxnSpPr>
            <a:cxnSpLocks/>
          </p:cNvCxnSpPr>
          <p:nvPr/>
        </p:nvCxnSpPr>
        <p:spPr>
          <a:xfrm>
            <a:off x="1846712" y="2842608"/>
            <a:ext cx="5207231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7">
            <a:extLst>
              <a:ext uri="{FF2B5EF4-FFF2-40B4-BE49-F238E27FC236}">
                <a16:creationId xmlns:a16="http://schemas.microsoft.com/office/drawing/2014/main" id="{DE86C6DB-6FAD-0A67-C3D6-E94CB2AB7009}"/>
              </a:ext>
            </a:extLst>
          </p:cNvPr>
          <p:cNvSpPr txBox="1"/>
          <p:nvPr/>
        </p:nvSpPr>
        <p:spPr>
          <a:xfrm rot="10800000" flipV="1">
            <a:off x="3072612" y="1945774"/>
            <a:ext cx="11383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 dirty="0"/>
              <a:t>Digitalização e Eficiência</a:t>
            </a:r>
          </a:p>
        </p:txBody>
      </p:sp>
      <p:sp>
        <p:nvSpPr>
          <p:cNvPr id="29" name="TextBox 67">
            <a:extLst>
              <a:ext uri="{FF2B5EF4-FFF2-40B4-BE49-F238E27FC236}">
                <a16:creationId xmlns:a16="http://schemas.microsoft.com/office/drawing/2014/main" id="{F6F132D6-ED20-3F77-0E6B-33553B3F4553}"/>
              </a:ext>
            </a:extLst>
          </p:cNvPr>
          <p:cNvSpPr txBox="1"/>
          <p:nvPr/>
        </p:nvSpPr>
        <p:spPr>
          <a:xfrm>
            <a:off x="2932083" y="3342359"/>
            <a:ext cx="14022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defTabSz="1828434"/>
            <a:r>
              <a:rPr lang="pt-BR" sz="1200" b="1">
                <a:ea typeface="+mn-lt"/>
                <a:cs typeface="+mn-lt"/>
              </a:rPr>
              <a:t>Aplicação de solução piloto</a:t>
            </a:r>
          </a:p>
        </p:txBody>
      </p:sp>
      <p:pic>
        <p:nvPicPr>
          <p:cNvPr id="30" name="Gráfico 29" descr="Marca de verificação do selo com preenchimento sólido">
            <a:extLst>
              <a:ext uri="{FF2B5EF4-FFF2-40B4-BE49-F238E27FC236}">
                <a16:creationId xmlns:a16="http://schemas.microsoft.com/office/drawing/2014/main" id="{279CBD36-5C47-DFA8-14B6-E306AD08F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15257" y="3277777"/>
            <a:ext cx="678941" cy="678941"/>
          </a:xfrm>
          <a:prstGeom prst="rect">
            <a:avLst/>
          </a:prstGeom>
        </p:spPr>
      </p:pic>
      <p:pic>
        <p:nvPicPr>
          <p:cNvPr id="31" name="Gráfico 30" descr="Internet com preenchimento sólido">
            <a:extLst>
              <a:ext uri="{FF2B5EF4-FFF2-40B4-BE49-F238E27FC236}">
                <a16:creationId xmlns:a16="http://schemas.microsoft.com/office/drawing/2014/main" id="{0198B939-05C4-0716-6E91-3C392BA41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0057" y="1823356"/>
            <a:ext cx="729343" cy="7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27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5FEFD8-2D95-1A60-E27B-F7FF8EB28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4B904A-141A-E040-8355-8056BC57582F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FD286D0-2C91-4240-6BB2-9E6226DC0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17</a:t>
            </a:fld>
            <a:endParaRPr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048FBD-886B-44F8-EAAA-CFA7A3C74D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Smarter E South America 2023 | H2Uppp</a:t>
            </a:r>
          </a:p>
          <a:p>
            <a:endParaRPr lang="pt-BR" dirty="0"/>
          </a:p>
        </p:txBody>
      </p:sp>
      <p:sp>
        <p:nvSpPr>
          <p:cNvPr id="7" name="Textplatzhalter 42">
            <a:extLst>
              <a:ext uri="{FF2B5EF4-FFF2-40B4-BE49-F238E27FC236}">
                <a16:creationId xmlns:a16="http://schemas.microsoft.com/office/drawing/2014/main" id="{384B9F0D-3DE2-9D13-BC34-74EEA43115A7}"/>
              </a:ext>
            </a:extLst>
          </p:cNvPr>
          <p:cNvSpPr txBox="1">
            <a:spLocks/>
          </p:cNvSpPr>
          <p:nvPr/>
        </p:nvSpPr>
        <p:spPr>
          <a:xfrm>
            <a:off x="936900" y="2439835"/>
            <a:ext cx="2939744" cy="297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Agradecemos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atenção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pic>
        <p:nvPicPr>
          <p:cNvPr id="8" name="Espaço Reservado para Imagem 12" descr="Código QR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5EA441FA-E733-DFC1-C80C-964FCF7446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r="-144"/>
          <a:stretch/>
        </p:blipFill>
        <p:spPr>
          <a:xfrm>
            <a:off x="4054240" y="3052862"/>
            <a:ext cx="1268238" cy="1287307"/>
          </a:xfrm>
          <a:prstGeom prst="rect">
            <a:avLst/>
          </a:prstGeom>
        </p:spPr>
      </p:pic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EB681763-3256-A21D-24FF-C28FBA54D618}"/>
              </a:ext>
            </a:extLst>
          </p:cNvPr>
          <p:cNvSpPr txBox="1">
            <a:spLocks/>
          </p:cNvSpPr>
          <p:nvPr/>
        </p:nvSpPr>
        <p:spPr bwMode="gray">
          <a:xfrm>
            <a:off x="5591239" y="3538974"/>
            <a:ext cx="1597983" cy="292341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de-DE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294" indent="-2412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39" indent="-23494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4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Conheça o H2Uppp e suas iniciativas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622B7042-4AA3-866C-8422-CFFABF77DF34}"/>
              </a:ext>
            </a:extLst>
          </p:cNvPr>
          <p:cNvSpPr txBox="1">
            <a:spLocks/>
          </p:cNvSpPr>
          <p:nvPr/>
        </p:nvSpPr>
        <p:spPr bwMode="gray">
          <a:xfrm>
            <a:off x="1029729" y="3019404"/>
            <a:ext cx="2601130" cy="72072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294" indent="-2412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39" indent="-23494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4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JOAO FAVARO DE OLIVEIRA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200" dirty="0">
                <a:solidFill>
                  <a:sysClr val="windowText" lastClr="000000"/>
                </a:solidFill>
                <a:latin typeface="Arial"/>
              </a:rPr>
              <a:t>Assessor Técnico</a:t>
            </a:r>
            <a:b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joao.favaro@giz.de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482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91B44-BD59-39F4-52EE-354FA4F0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2568"/>
            <a:ext cx="7696199" cy="540544"/>
          </a:xfrm>
        </p:spPr>
        <p:txBody>
          <a:bodyPr/>
          <a:lstStyle/>
          <a:p>
            <a:r>
              <a:rPr lang="en-US" sz="1800" b="1" strike="noStrike" spc="-1" dirty="0">
                <a:solidFill>
                  <a:srgbClr val="FFFFFF"/>
                </a:solidFill>
                <a:ea typeface="DejaVu Sans"/>
              </a:rPr>
              <a:t>H2Uppp: </a:t>
            </a:r>
            <a:r>
              <a:rPr lang="pt-BR" sz="1800" b="1" strike="noStrike" spc="-1" dirty="0">
                <a:solidFill>
                  <a:srgbClr val="FFFFFF"/>
                </a:solidFill>
                <a:ea typeface="DejaVu Sans"/>
              </a:rPr>
              <a:t>Um programa para o desenvolvimento de projetos de hidrogênio verde em estágio inicial em mercados fora da Europa.</a:t>
            </a: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411B90-EF46-0537-DAB9-AD086948BA1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22511" y="4922105"/>
            <a:ext cx="533639" cy="92333"/>
          </a:xfrm>
        </p:spPr>
        <p:txBody>
          <a:bodyPr/>
          <a:lstStyle/>
          <a:p>
            <a:fld id="{1234CE39-4A87-364B-BC90-5E0EDA22146C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9DBD3-D9BF-7517-B170-320B72C0F7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2911" y="4922105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2</a:t>
            </a:fld>
            <a:endParaRPr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E62205-DE6C-B040-737D-408372840D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FA68CDBF-82A8-F96D-E100-BDBE61FDA460}"/>
              </a:ext>
            </a:extLst>
          </p:cNvPr>
          <p:cNvSpPr/>
          <p:nvPr/>
        </p:nvSpPr>
        <p:spPr>
          <a:xfrm>
            <a:off x="937149" y="2986779"/>
            <a:ext cx="3429411" cy="4126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7553" tIns="487553" rIns="487553" bIns="487553" rtlCol="0" anchor="ctr">
            <a:noAutofit/>
          </a:bodyPr>
          <a:lstStyle/>
          <a:p>
            <a:pPr>
              <a:lnSpc>
                <a:spcPct val="89000"/>
              </a:lnSpc>
            </a:pPr>
            <a:endParaRPr lang="pt-BR" sz="2933">
              <a:latin typeface="Lato Light" panose="020F0502020204030203" pitchFamily="34" charset="0"/>
            </a:endParaRP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B6DA0C34-8738-799C-2D69-6F442DDE303E}"/>
              </a:ext>
            </a:extLst>
          </p:cNvPr>
          <p:cNvSpPr/>
          <p:nvPr/>
        </p:nvSpPr>
        <p:spPr>
          <a:xfrm>
            <a:off x="1093346" y="1256293"/>
            <a:ext cx="7693559" cy="62468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lvl="1" defTabSz="914377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H2Uppp </a:t>
            </a:r>
            <a:r>
              <a:rPr lang="pt-BR" sz="1200" b="1" dirty="0">
                <a:ea typeface="+mn-lt"/>
                <a:cs typeface="+mn-lt"/>
              </a:rPr>
              <a:t>acompanha e apoia</a:t>
            </a:r>
            <a:r>
              <a:rPr lang="pt-BR" sz="1200" dirty="0">
                <a:ea typeface="+mn-lt"/>
                <a:cs typeface="+mn-lt"/>
              </a:rPr>
              <a:t> os esforços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para </a:t>
            </a:r>
            <a:r>
              <a:rPr lang="pt-BR" sz="1200" b="1" dirty="0">
                <a:ea typeface="+mn-lt"/>
                <a:cs typeface="+mn-lt"/>
              </a:rPr>
              <a:t>impulsionar </a:t>
            </a:r>
            <a:r>
              <a:rPr lang="pt-BR" sz="1200" dirty="0">
                <a:ea typeface="+mn-lt"/>
                <a:cs typeface="+mn-lt"/>
              </a:rPr>
              <a:t>o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mercado </a:t>
            </a:r>
            <a:r>
              <a:rPr lang="pt-BR" sz="1200" dirty="0">
                <a:ea typeface="+mn-lt"/>
                <a:cs typeface="+mn-lt"/>
              </a:rPr>
              <a:t>de </a:t>
            </a:r>
            <a:r>
              <a:rPr lang="pt-BR" sz="1200" b="1" dirty="0">
                <a:ea typeface="+mn-lt"/>
                <a:cs typeface="+mn-lt"/>
              </a:rPr>
              <a:t>hidrogênio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verde</a:t>
            </a:r>
            <a:r>
              <a:rPr kumimoji="0" lang="pt-BR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(H2)</a:t>
            </a:r>
            <a:r>
              <a:rPr lang="pt-BR" sz="1200" dirty="0">
                <a:ea typeface="+mn-lt"/>
                <a:cs typeface="+mn-lt"/>
              </a:rPr>
              <a:t> e Power-</a:t>
            </a:r>
            <a:r>
              <a:rPr lang="pt-BR" sz="1200" dirty="0" err="1">
                <a:ea typeface="+mn-lt"/>
                <a:cs typeface="+mn-lt"/>
              </a:rPr>
              <a:t>to</a:t>
            </a:r>
            <a:r>
              <a:rPr lang="pt-BR" sz="1200" dirty="0">
                <a:ea typeface="+mn-lt"/>
                <a:cs typeface="+mn-lt"/>
              </a:rPr>
              <a:t>-X (</a:t>
            </a:r>
            <a:r>
              <a:rPr lang="pt-BR" sz="1200" dirty="0" err="1">
                <a:ea typeface="+mn-lt"/>
                <a:cs typeface="+mn-lt"/>
              </a:rPr>
              <a:t>PtX</a:t>
            </a:r>
            <a:r>
              <a:rPr lang="pt-BR" sz="1200" dirty="0">
                <a:ea typeface="+mn-lt"/>
                <a:cs typeface="+mn-lt"/>
              </a:rPr>
              <a:t>) em países em desenvolvimento e economias emergentes, em cooperação com o setor privado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.</a:t>
            </a: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5A10958C-45F5-28E7-B592-8A77B5BDAC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935" y="1274367"/>
            <a:ext cx="552057" cy="537851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70BA81EE-285A-F18D-40FC-F82F665FDE56}"/>
              </a:ext>
            </a:extLst>
          </p:cNvPr>
          <p:cNvSpPr/>
          <p:nvPr/>
        </p:nvSpPr>
        <p:spPr>
          <a:xfrm>
            <a:off x="926546" y="2300277"/>
            <a:ext cx="3429411" cy="4126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7553" tIns="487553" rIns="487553" bIns="487553" rtlCol="0" anchor="ctr">
            <a:noAutofit/>
          </a:bodyPr>
          <a:lstStyle/>
          <a:p>
            <a:pPr>
              <a:lnSpc>
                <a:spcPct val="89000"/>
              </a:lnSpc>
            </a:pPr>
            <a:endParaRPr lang="pt-BR" sz="2933">
              <a:latin typeface="Lato Light" panose="020F0502020204030203" pitchFamily="34" charset="0"/>
            </a:endParaRPr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6C98F1AE-55A3-925B-DC72-6706B518A12D}"/>
              </a:ext>
            </a:extLst>
          </p:cNvPr>
          <p:cNvSpPr/>
          <p:nvPr/>
        </p:nvSpPr>
        <p:spPr>
          <a:xfrm>
            <a:off x="423053" y="2228982"/>
            <a:ext cx="568800" cy="568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14" name="Imagen 277">
            <a:extLst>
              <a:ext uri="{FF2B5EF4-FFF2-40B4-BE49-F238E27FC236}">
                <a16:creationId xmlns:a16="http://schemas.microsoft.com/office/drawing/2014/main" id="{219B6655-0A11-E0FB-F954-D0E8844D3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21" y="2420005"/>
            <a:ext cx="299967" cy="200432"/>
          </a:xfrm>
          <a:prstGeom prst="rect">
            <a:avLst/>
          </a:prstGeom>
        </p:spPr>
      </p:pic>
      <p:sp>
        <p:nvSpPr>
          <p:cNvPr id="15" name="CuadroTexto 279">
            <a:extLst>
              <a:ext uri="{FF2B5EF4-FFF2-40B4-BE49-F238E27FC236}">
                <a16:creationId xmlns:a16="http://schemas.microsoft.com/office/drawing/2014/main" id="{EF69DF84-64D2-8CDD-2F7F-663728FDD956}"/>
              </a:ext>
            </a:extLst>
          </p:cNvPr>
          <p:cNvSpPr txBox="1"/>
          <p:nvPr/>
        </p:nvSpPr>
        <p:spPr>
          <a:xfrm>
            <a:off x="1123506" y="2335555"/>
            <a:ext cx="306304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900" dirty="0">
                <a:latin typeface="Arial"/>
                <a:cs typeface="Arial"/>
              </a:rPr>
              <a:t>Iniciativa do Ministério de Economia e Ação Climática </a:t>
            </a:r>
            <a:r>
              <a:rPr lang="pt-BR" sz="900" b="1" dirty="0">
                <a:latin typeface="Arial"/>
                <a:cs typeface="Arial"/>
              </a:rPr>
              <a:t>(BMWK)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B4D64BE0-D701-56FB-926D-3475F121247E}"/>
              </a:ext>
            </a:extLst>
          </p:cNvPr>
          <p:cNvSpPr/>
          <p:nvPr/>
        </p:nvSpPr>
        <p:spPr>
          <a:xfrm>
            <a:off x="423053" y="2915849"/>
            <a:ext cx="568800" cy="568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17" name="Imagen 286">
            <a:extLst>
              <a:ext uri="{FF2B5EF4-FFF2-40B4-BE49-F238E27FC236}">
                <a16:creationId xmlns:a16="http://schemas.microsoft.com/office/drawing/2014/main" id="{76A5EF07-598E-6757-71E8-0CD905745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72" t="1049" r="40007" b="-6561"/>
          <a:stretch/>
        </p:blipFill>
        <p:spPr>
          <a:xfrm>
            <a:off x="552436" y="3051027"/>
            <a:ext cx="306139" cy="298443"/>
          </a:xfrm>
          <a:prstGeom prst="rect">
            <a:avLst/>
          </a:prstGeom>
        </p:spPr>
      </p:pic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80437378-DF9F-1864-A274-A2601726C3A1}"/>
              </a:ext>
            </a:extLst>
          </p:cNvPr>
          <p:cNvSpPr/>
          <p:nvPr/>
        </p:nvSpPr>
        <p:spPr>
          <a:xfrm>
            <a:off x="937149" y="4363061"/>
            <a:ext cx="3429411" cy="4126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7553" tIns="487553" rIns="487553" bIns="487553" rtlCol="0" anchor="ctr">
            <a:noAutofit/>
          </a:bodyPr>
          <a:lstStyle/>
          <a:p>
            <a:pPr>
              <a:lnSpc>
                <a:spcPct val="89000"/>
              </a:lnSpc>
            </a:pPr>
            <a:endParaRPr lang="pt-BR" sz="2933">
              <a:latin typeface="Lato Light" panose="020F0502020204030203" pitchFamily="34" charset="0"/>
            </a:endParaRP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01930F80-723E-C49B-88B8-FAE4D255B447}"/>
              </a:ext>
            </a:extLst>
          </p:cNvPr>
          <p:cNvSpPr/>
          <p:nvPr/>
        </p:nvSpPr>
        <p:spPr>
          <a:xfrm>
            <a:off x="423053" y="4292132"/>
            <a:ext cx="568800" cy="568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0" name="Picture 3" descr="Deadline ">
            <a:extLst>
              <a:ext uri="{FF2B5EF4-FFF2-40B4-BE49-F238E27FC236}">
                <a16:creationId xmlns:a16="http://schemas.microsoft.com/office/drawing/2014/main" id="{E079498E-27C9-E105-460E-D751E76D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3" y="4428631"/>
            <a:ext cx="295801" cy="2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79">
            <a:extLst>
              <a:ext uri="{FF2B5EF4-FFF2-40B4-BE49-F238E27FC236}">
                <a16:creationId xmlns:a16="http://schemas.microsoft.com/office/drawing/2014/main" id="{F6F8630A-6B56-7934-0417-477C0F0E8120}"/>
              </a:ext>
            </a:extLst>
          </p:cNvPr>
          <p:cNvSpPr txBox="1"/>
          <p:nvPr/>
        </p:nvSpPr>
        <p:spPr>
          <a:xfrm>
            <a:off x="1140652" y="3085083"/>
            <a:ext cx="3063048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900" dirty="0">
                <a:latin typeface="Arial"/>
                <a:cs typeface="Arial"/>
              </a:rPr>
              <a:t>Implementado pela GIZ</a:t>
            </a:r>
            <a:endParaRPr lang="pt-BR" sz="900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ED4A3AD-F5E9-67F1-ACE7-99435BDCFC2A}"/>
              </a:ext>
            </a:extLst>
          </p:cNvPr>
          <p:cNvGrpSpPr/>
          <p:nvPr/>
        </p:nvGrpSpPr>
        <p:grpSpPr>
          <a:xfrm>
            <a:off x="926547" y="3659644"/>
            <a:ext cx="3429411" cy="412681"/>
            <a:chOff x="1115953" y="3752831"/>
            <a:chExt cx="3429411" cy="41268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2D9283C-A03B-93B1-CEBC-928454E96270}"/>
                </a:ext>
              </a:extLst>
            </p:cNvPr>
            <p:cNvSpPr/>
            <p:nvPr/>
          </p:nvSpPr>
          <p:spPr>
            <a:xfrm>
              <a:off x="1115953" y="3752831"/>
              <a:ext cx="3429411" cy="41268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7553" tIns="487553" rIns="487553" bIns="487553" rtlCol="0" anchor="ctr">
              <a:noAutofit/>
            </a:bodyPr>
            <a:lstStyle/>
            <a:p>
              <a:pPr>
                <a:lnSpc>
                  <a:spcPct val="89000"/>
                </a:lnSpc>
              </a:pPr>
              <a:endParaRPr lang="pt-BR" sz="2933">
                <a:latin typeface="Lato Light" panose="020F0502020204030203" pitchFamily="34" charset="0"/>
              </a:endParaRPr>
            </a:p>
          </p:txBody>
        </p:sp>
        <p:sp>
          <p:nvSpPr>
            <p:cNvPr id="24" name="CuadroTexto 279">
              <a:extLst>
                <a:ext uri="{FF2B5EF4-FFF2-40B4-BE49-F238E27FC236}">
                  <a16:creationId xmlns:a16="http://schemas.microsoft.com/office/drawing/2014/main" id="{E8ABC18C-D2D1-6FC1-A8D2-21F5B4278A66}"/>
                </a:ext>
              </a:extLst>
            </p:cNvPr>
            <p:cNvSpPr txBox="1"/>
            <p:nvPr/>
          </p:nvSpPr>
          <p:spPr>
            <a:xfrm>
              <a:off x="1309737" y="3783738"/>
              <a:ext cx="306304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/>
              <a:r>
                <a:rPr lang="pt-BR" sz="900" dirty="0">
                  <a:latin typeface="Arial"/>
                  <a:cs typeface="Arial"/>
                </a:rPr>
                <a:t>Câmaras de comércio alemãs, associações comerciais, empresas e parceiros locais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F8E910-37D3-28A4-008B-D6D2DC957D6E}"/>
              </a:ext>
            </a:extLst>
          </p:cNvPr>
          <p:cNvGrpSpPr/>
          <p:nvPr/>
        </p:nvGrpSpPr>
        <p:grpSpPr>
          <a:xfrm>
            <a:off x="423053" y="3581746"/>
            <a:ext cx="568800" cy="568479"/>
            <a:chOff x="178301" y="3586309"/>
            <a:chExt cx="585983" cy="568479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2A2BCC2D-A87B-5F1C-F005-48D3AEEECA74}"/>
                </a:ext>
              </a:extLst>
            </p:cNvPr>
            <p:cNvSpPr/>
            <p:nvPr/>
          </p:nvSpPr>
          <p:spPr>
            <a:xfrm>
              <a:off x="178301" y="3586309"/>
              <a:ext cx="585983" cy="56847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80117697-19D7-5D31-6104-BF7043500D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3812" y="3786091"/>
              <a:ext cx="314960" cy="203707"/>
            </a:xfrm>
            <a:custGeom>
              <a:avLst/>
              <a:gdLst>
                <a:gd name="connsiteX0" fmla="*/ 541769 w 1145819"/>
                <a:gd name="connsiteY0" fmla="*/ 621171 h 741084"/>
                <a:gd name="connsiteX1" fmla="*/ 539250 w 1145819"/>
                <a:gd name="connsiteY1" fmla="*/ 621531 h 741084"/>
                <a:gd name="connsiteX2" fmla="*/ 521251 w 1145819"/>
                <a:gd name="connsiteY2" fmla="*/ 630894 h 741084"/>
                <a:gd name="connsiteX3" fmla="*/ 503252 w 1145819"/>
                <a:gd name="connsiteY3" fmla="*/ 652860 h 741084"/>
                <a:gd name="connsiteX4" fmla="*/ 506851 w 1145819"/>
                <a:gd name="connsiteY4" fmla="*/ 689950 h 741084"/>
                <a:gd name="connsiteX5" fmla="*/ 526290 w 1145819"/>
                <a:gd name="connsiteY5" fmla="*/ 696072 h 741084"/>
                <a:gd name="connsiteX6" fmla="*/ 543929 w 1145819"/>
                <a:gd name="connsiteY6" fmla="*/ 686349 h 741084"/>
                <a:gd name="connsiteX7" fmla="*/ 562288 w 1145819"/>
                <a:gd name="connsiteY7" fmla="*/ 664383 h 741084"/>
                <a:gd name="connsiteX8" fmla="*/ 568048 w 1145819"/>
                <a:gd name="connsiteY8" fmla="*/ 644938 h 741084"/>
                <a:gd name="connsiteX9" fmla="*/ 558689 w 1145819"/>
                <a:gd name="connsiteY9" fmla="*/ 627293 h 741084"/>
                <a:gd name="connsiteX10" fmla="*/ 541769 w 1145819"/>
                <a:gd name="connsiteY10" fmla="*/ 621171 h 741084"/>
                <a:gd name="connsiteX11" fmla="*/ 466534 w 1145819"/>
                <a:gd name="connsiteY11" fmla="*/ 559234 h 741084"/>
                <a:gd name="connsiteX12" fmla="*/ 446015 w 1145819"/>
                <a:gd name="connsiteY12" fmla="*/ 568597 h 741084"/>
                <a:gd name="connsiteX13" fmla="*/ 428016 w 1145819"/>
                <a:gd name="connsiteY13" fmla="*/ 590923 h 741084"/>
                <a:gd name="connsiteX14" fmla="*/ 421896 w 1145819"/>
                <a:gd name="connsiteY14" fmla="*/ 610008 h 741084"/>
                <a:gd name="connsiteX15" fmla="*/ 431616 w 1145819"/>
                <a:gd name="connsiteY15" fmla="*/ 628013 h 741084"/>
                <a:gd name="connsiteX16" fmla="*/ 450695 w 1145819"/>
                <a:gd name="connsiteY16" fmla="*/ 634135 h 741084"/>
                <a:gd name="connsiteX17" fmla="*/ 468694 w 1145819"/>
                <a:gd name="connsiteY17" fmla="*/ 624412 h 741084"/>
                <a:gd name="connsiteX18" fmla="*/ 486693 w 1145819"/>
                <a:gd name="connsiteY18" fmla="*/ 602446 h 741084"/>
                <a:gd name="connsiteX19" fmla="*/ 483093 w 1145819"/>
                <a:gd name="connsiteY19" fmla="*/ 564996 h 741084"/>
                <a:gd name="connsiteX20" fmla="*/ 466534 w 1145819"/>
                <a:gd name="connsiteY20" fmla="*/ 559234 h 741084"/>
                <a:gd name="connsiteX21" fmla="*/ 390938 w 1145819"/>
                <a:gd name="connsiteY21" fmla="*/ 496937 h 741084"/>
                <a:gd name="connsiteX22" fmla="*/ 388418 w 1145819"/>
                <a:gd name="connsiteY22" fmla="*/ 497297 h 741084"/>
                <a:gd name="connsiteX23" fmla="*/ 370779 w 1145819"/>
                <a:gd name="connsiteY23" fmla="*/ 506660 h 741084"/>
                <a:gd name="connsiteX24" fmla="*/ 352420 w 1145819"/>
                <a:gd name="connsiteY24" fmla="*/ 528626 h 741084"/>
                <a:gd name="connsiteX25" fmla="*/ 346661 w 1145819"/>
                <a:gd name="connsiteY25" fmla="*/ 548071 h 741084"/>
                <a:gd name="connsiteX26" fmla="*/ 356020 w 1145819"/>
                <a:gd name="connsiteY26" fmla="*/ 566076 h 741084"/>
                <a:gd name="connsiteX27" fmla="*/ 393458 w 1145819"/>
                <a:gd name="connsiteY27" fmla="*/ 562475 h 741084"/>
                <a:gd name="connsiteX28" fmla="*/ 411457 w 1145819"/>
                <a:gd name="connsiteY28" fmla="*/ 540509 h 741084"/>
                <a:gd name="connsiteX29" fmla="*/ 417577 w 1145819"/>
                <a:gd name="connsiteY29" fmla="*/ 520704 h 741084"/>
                <a:gd name="connsiteX30" fmla="*/ 407857 w 1145819"/>
                <a:gd name="connsiteY30" fmla="*/ 503059 h 741084"/>
                <a:gd name="connsiteX31" fmla="*/ 390938 w 1145819"/>
                <a:gd name="connsiteY31" fmla="*/ 496937 h 741084"/>
                <a:gd name="connsiteX32" fmla="*/ 313182 w 1145819"/>
                <a:gd name="connsiteY32" fmla="*/ 435000 h 741084"/>
                <a:gd name="connsiteX33" fmla="*/ 295183 w 1145819"/>
                <a:gd name="connsiteY33" fmla="*/ 444363 h 741084"/>
                <a:gd name="connsiteX34" fmla="*/ 277185 w 1145819"/>
                <a:gd name="connsiteY34" fmla="*/ 466689 h 741084"/>
                <a:gd name="connsiteX35" fmla="*/ 280784 w 1145819"/>
                <a:gd name="connsiteY35" fmla="*/ 503779 h 741084"/>
                <a:gd name="connsiteX36" fmla="*/ 317862 w 1145819"/>
                <a:gd name="connsiteY36" fmla="*/ 500538 h 741084"/>
                <a:gd name="connsiteX37" fmla="*/ 336221 w 1145819"/>
                <a:gd name="connsiteY37" fmla="*/ 478212 h 741084"/>
                <a:gd name="connsiteX38" fmla="*/ 332621 w 1145819"/>
                <a:gd name="connsiteY38" fmla="*/ 440762 h 741084"/>
                <a:gd name="connsiteX39" fmla="*/ 315702 w 1145819"/>
                <a:gd name="connsiteY39" fmla="*/ 435000 h 741084"/>
                <a:gd name="connsiteX40" fmla="*/ 313182 w 1145819"/>
                <a:gd name="connsiteY40" fmla="*/ 435000 h 741084"/>
                <a:gd name="connsiteX41" fmla="*/ 1123772 w 1145819"/>
                <a:gd name="connsiteY41" fmla="*/ 235031 h 741084"/>
                <a:gd name="connsiteX42" fmla="*/ 1139419 w 1145819"/>
                <a:gd name="connsiteY42" fmla="*/ 241432 h 741084"/>
                <a:gd name="connsiteX43" fmla="*/ 1145819 w 1145819"/>
                <a:gd name="connsiteY43" fmla="*/ 257078 h 741084"/>
                <a:gd name="connsiteX44" fmla="*/ 1139419 w 1145819"/>
                <a:gd name="connsiteY44" fmla="*/ 272369 h 741084"/>
                <a:gd name="connsiteX45" fmla="*/ 1123772 w 1145819"/>
                <a:gd name="connsiteY45" fmla="*/ 279126 h 741084"/>
                <a:gd name="connsiteX46" fmla="*/ 1108126 w 1145819"/>
                <a:gd name="connsiteY46" fmla="*/ 272369 h 741084"/>
                <a:gd name="connsiteX47" fmla="*/ 1101725 w 1145819"/>
                <a:gd name="connsiteY47" fmla="*/ 257078 h 741084"/>
                <a:gd name="connsiteX48" fmla="*/ 1108126 w 1145819"/>
                <a:gd name="connsiteY48" fmla="*/ 241432 h 741084"/>
                <a:gd name="connsiteX49" fmla="*/ 1123772 w 1145819"/>
                <a:gd name="connsiteY49" fmla="*/ 235031 h 741084"/>
                <a:gd name="connsiteX50" fmla="*/ 22047 w 1145819"/>
                <a:gd name="connsiteY50" fmla="*/ 235031 h 741084"/>
                <a:gd name="connsiteX51" fmla="*/ 37694 w 1145819"/>
                <a:gd name="connsiteY51" fmla="*/ 241432 h 741084"/>
                <a:gd name="connsiteX52" fmla="*/ 44095 w 1145819"/>
                <a:gd name="connsiteY52" fmla="*/ 257078 h 741084"/>
                <a:gd name="connsiteX53" fmla="*/ 37694 w 1145819"/>
                <a:gd name="connsiteY53" fmla="*/ 272369 h 741084"/>
                <a:gd name="connsiteX54" fmla="*/ 22047 w 1145819"/>
                <a:gd name="connsiteY54" fmla="*/ 279126 h 741084"/>
                <a:gd name="connsiteX55" fmla="*/ 6401 w 1145819"/>
                <a:gd name="connsiteY55" fmla="*/ 272369 h 741084"/>
                <a:gd name="connsiteX56" fmla="*/ 0 w 1145819"/>
                <a:gd name="connsiteY56" fmla="*/ 257078 h 741084"/>
                <a:gd name="connsiteX57" fmla="*/ 6401 w 1145819"/>
                <a:gd name="connsiteY57" fmla="*/ 241432 h 741084"/>
                <a:gd name="connsiteX58" fmla="*/ 22047 w 1145819"/>
                <a:gd name="connsiteY58" fmla="*/ 235031 h 741084"/>
                <a:gd name="connsiteX59" fmla="*/ 641124 w 1145819"/>
                <a:gd name="connsiteY59" fmla="*/ 75981 h 741084"/>
                <a:gd name="connsiteX60" fmla="*/ 521251 w 1145819"/>
                <a:gd name="connsiteY60" fmla="*/ 125314 h 741084"/>
                <a:gd name="connsiteX61" fmla="*/ 352060 w 1145819"/>
                <a:gd name="connsiteY61" fmla="*/ 292761 h 741084"/>
                <a:gd name="connsiteX62" fmla="*/ 351340 w 1145819"/>
                <a:gd name="connsiteY62" fmla="*/ 341374 h 741084"/>
                <a:gd name="connsiteX63" fmla="*/ 393098 w 1145819"/>
                <a:gd name="connsiteY63" fmla="*/ 347496 h 741084"/>
                <a:gd name="connsiteX64" fmla="*/ 575968 w 1145819"/>
                <a:gd name="connsiteY64" fmla="*/ 244148 h 741084"/>
                <a:gd name="connsiteX65" fmla="*/ 586767 w 1145819"/>
                <a:gd name="connsiteY65" fmla="*/ 241267 h 741084"/>
                <a:gd name="connsiteX66" fmla="*/ 733999 w 1145819"/>
                <a:gd name="connsiteY66" fmla="*/ 241267 h 741084"/>
                <a:gd name="connsiteX67" fmla="*/ 756317 w 1145819"/>
                <a:gd name="connsiteY67" fmla="*/ 263593 h 741084"/>
                <a:gd name="connsiteX68" fmla="*/ 733999 w 1145819"/>
                <a:gd name="connsiteY68" fmla="*/ 286279 h 741084"/>
                <a:gd name="connsiteX69" fmla="*/ 718159 w 1145819"/>
                <a:gd name="connsiteY69" fmla="*/ 286279 h 741084"/>
                <a:gd name="connsiteX70" fmla="*/ 757915 w 1145819"/>
                <a:gd name="connsiteY70" fmla="*/ 325063 h 741084"/>
                <a:gd name="connsiteX71" fmla="*/ 877990 w 1145819"/>
                <a:gd name="connsiteY71" fmla="*/ 442202 h 741084"/>
                <a:gd name="connsiteX72" fmla="*/ 957906 w 1145819"/>
                <a:gd name="connsiteY72" fmla="*/ 399350 h 741084"/>
                <a:gd name="connsiteX73" fmla="*/ 957906 w 1145819"/>
                <a:gd name="connsiteY73" fmla="*/ 252432 h 741084"/>
                <a:gd name="connsiteX74" fmla="*/ 957906 w 1145819"/>
                <a:gd name="connsiteY74" fmla="*/ 75981 h 741084"/>
                <a:gd name="connsiteX75" fmla="*/ 506492 w 1145819"/>
                <a:gd name="connsiteY75" fmla="*/ 46993 h 741084"/>
                <a:gd name="connsiteX76" fmla="*/ 460054 w 1145819"/>
                <a:gd name="connsiteY76" fmla="*/ 51854 h 741084"/>
                <a:gd name="connsiteX77" fmla="*/ 276825 w 1145819"/>
                <a:gd name="connsiteY77" fmla="*/ 87864 h 741084"/>
                <a:gd name="connsiteX78" fmla="*/ 272505 w 1145819"/>
                <a:gd name="connsiteY78" fmla="*/ 88224 h 741084"/>
                <a:gd name="connsiteX79" fmla="*/ 187910 w 1145819"/>
                <a:gd name="connsiteY79" fmla="*/ 88224 h 741084"/>
                <a:gd name="connsiteX80" fmla="*/ 187910 w 1145819"/>
                <a:gd name="connsiteY80" fmla="*/ 423117 h 741084"/>
                <a:gd name="connsiteX81" fmla="*/ 238307 w 1145819"/>
                <a:gd name="connsiteY81" fmla="*/ 444003 h 741084"/>
                <a:gd name="connsiteX82" fmla="*/ 242626 w 1145819"/>
                <a:gd name="connsiteY82" fmla="*/ 438241 h 741084"/>
                <a:gd name="connsiteX83" fmla="*/ 260985 w 1145819"/>
                <a:gd name="connsiteY83" fmla="*/ 416275 h 741084"/>
                <a:gd name="connsiteX84" fmla="*/ 308863 w 1145819"/>
                <a:gd name="connsiteY84" fmla="*/ 390708 h 741084"/>
                <a:gd name="connsiteX85" fmla="*/ 361060 w 1145819"/>
                <a:gd name="connsiteY85" fmla="*/ 406552 h 741084"/>
                <a:gd name="connsiteX86" fmla="*/ 386258 w 1145819"/>
                <a:gd name="connsiteY86" fmla="*/ 452285 h 741084"/>
                <a:gd name="connsiteX87" fmla="*/ 402087 w 1145819"/>
                <a:gd name="connsiteY87" fmla="*/ 454291 h 741084"/>
                <a:gd name="connsiteX88" fmla="*/ 412897 w 1145819"/>
                <a:gd name="connsiteY88" fmla="*/ 455661 h 741084"/>
                <a:gd name="connsiteX89" fmla="*/ 436295 w 1145819"/>
                <a:gd name="connsiteY89" fmla="*/ 468489 h 741084"/>
                <a:gd name="connsiteX90" fmla="*/ 461494 w 1145819"/>
                <a:gd name="connsiteY90" fmla="*/ 514582 h 741084"/>
                <a:gd name="connsiteX91" fmla="*/ 511891 w 1145819"/>
                <a:gd name="connsiteY91" fmla="*/ 530786 h 741084"/>
                <a:gd name="connsiteX92" fmla="*/ 537090 w 1145819"/>
                <a:gd name="connsiteY92" fmla="*/ 576879 h 741084"/>
                <a:gd name="connsiteX93" fmla="*/ 587127 w 1145819"/>
                <a:gd name="connsiteY93" fmla="*/ 592723 h 741084"/>
                <a:gd name="connsiteX94" fmla="*/ 588207 w 1145819"/>
                <a:gd name="connsiteY94" fmla="*/ 593804 h 741084"/>
                <a:gd name="connsiteX95" fmla="*/ 590727 w 1145819"/>
                <a:gd name="connsiteY95" fmla="*/ 595604 h 741084"/>
                <a:gd name="connsiteX96" fmla="*/ 623125 w 1145819"/>
                <a:gd name="connsiteY96" fmla="*/ 627293 h 741084"/>
                <a:gd name="connsiteX97" fmla="*/ 644004 w 1145819"/>
                <a:gd name="connsiteY97" fmla="*/ 635575 h 741084"/>
                <a:gd name="connsiteX98" fmla="*/ 664523 w 1145819"/>
                <a:gd name="connsiteY98" fmla="*/ 626933 h 741084"/>
                <a:gd name="connsiteX99" fmla="*/ 664163 w 1145819"/>
                <a:gd name="connsiteY99" fmla="*/ 585161 h 741084"/>
                <a:gd name="connsiteX100" fmla="*/ 547889 w 1145819"/>
                <a:gd name="connsiteY100" fmla="*/ 472090 h 741084"/>
                <a:gd name="connsiteX101" fmla="*/ 547529 w 1145819"/>
                <a:gd name="connsiteY101" fmla="*/ 440402 h 741084"/>
                <a:gd name="connsiteX102" fmla="*/ 578847 w 1145819"/>
                <a:gd name="connsiteY102" fmla="*/ 440041 h 741084"/>
                <a:gd name="connsiteX103" fmla="*/ 635004 w 1145819"/>
                <a:gd name="connsiteY103" fmla="*/ 494416 h 741084"/>
                <a:gd name="connsiteX104" fmla="*/ 635724 w 1145819"/>
                <a:gd name="connsiteY104" fmla="*/ 495137 h 741084"/>
                <a:gd name="connsiteX105" fmla="*/ 751638 w 1145819"/>
                <a:gd name="connsiteY105" fmla="*/ 607848 h 741084"/>
                <a:gd name="connsiteX106" fmla="*/ 793395 w 1145819"/>
                <a:gd name="connsiteY106" fmla="*/ 607487 h 741084"/>
                <a:gd name="connsiteX107" fmla="*/ 792675 w 1145819"/>
                <a:gd name="connsiteY107" fmla="*/ 566076 h 741084"/>
                <a:gd name="connsiteX108" fmla="*/ 676402 w 1145819"/>
                <a:gd name="connsiteY108" fmla="*/ 453005 h 741084"/>
                <a:gd name="connsiteX109" fmla="*/ 676042 w 1145819"/>
                <a:gd name="connsiteY109" fmla="*/ 421316 h 741084"/>
                <a:gd name="connsiteX110" fmla="*/ 707720 w 1145819"/>
                <a:gd name="connsiteY110" fmla="*/ 420956 h 741084"/>
                <a:gd name="connsiteX111" fmla="*/ 780796 w 1145819"/>
                <a:gd name="connsiteY111" fmla="*/ 491896 h 741084"/>
                <a:gd name="connsiteX112" fmla="*/ 781156 w 1145819"/>
                <a:gd name="connsiteY112" fmla="*/ 491896 h 741084"/>
                <a:gd name="connsiteX113" fmla="*/ 855312 w 1145819"/>
                <a:gd name="connsiteY113" fmla="*/ 564276 h 741084"/>
                <a:gd name="connsiteX114" fmla="*/ 896709 w 1145819"/>
                <a:gd name="connsiteY114" fmla="*/ 563555 h 741084"/>
                <a:gd name="connsiteX115" fmla="*/ 904989 w 1145819"/>
                <a:gd name="connsiteY115" fmla="*/ 542670 h 741084"/>
                <a:gd name="connsiteX116" fmla="*/ 895989 w 1145819"/>
                <a:gd name="connsiteY116" fmla="*/ 522144 h 741084"/>
                <a:gd name="connsiteX117" fmla="*/ 711244 w 1145819"/>
                <a:gd name="connsiteY117" fmla="*/ 342013 h 741084"/>
                <a:gd name="connsiteX118" fmla="*/ 654083 w 1145819"/>
                <a:gd name="connsiteY118" fmla="*/ 286279 h 741084"/>
                <a:gd name="connsiteX119" fmla="*/ 592887 w 1145819"/>
                <a:gd name="connsiteY119" fmla="*/ 286279 h 741084"/>
                <a:gd name="connsiteX120" fmla="*/ 415057 w 1145819"/>
                <a:gd name="connsiteY120" fmla="*/ 386387 h 741084"/>
                <a:gd name="connsiteX121" fmla="*/ 376179 w 1145819"/>
                <a:gd name="connsiteY121" fmla="*/ 396830 h 741084"/>
                <a:gd name="connsiteX122" fmla="*/ 319302 w 1145819"/>
                <a:gd name="connsiteY122" fmla="*/ 372703 h 741084"/>
                <a:gd name="connsiteX123" fmla="*/ 320382 w 1145819"/>
                <a:gd name="connsiteY123" fmla="*/ 261072 h 741084"/>
                <a:gd name="connsiteX124" fmla="*/ 489932 w 1145819"/>
                <a:gd name="connsiteY124" fmla="*/ 93266 h 741084"/>
                <a:gd name="connsiteX125" fmla="*/ 552929 w 1145819"/>
                <a:gd name="connsiteY125" fmla="*/ 49694 h 741084"/>
                <a:gd name="connsiteX126" fmla="*/ 506492 w 1145819"/>
                <a:gd name="connsiteY126" fmla="*/ 46993 h 741084"/>
                <a:gd name="connsiteX127" fmla="*/ 22319 w 1145819"/>
                <a:gd name="connsiteY127" fmla="*/ 0 h 741084"/>
                <a:gd name="connsiteX128" fmla="*/ 143272 w 1145819"/>
                <a:gd name="connsiteY128" fmla="*/ 0 h 741084"/>
                <a:gd name="connsiteX129" fmla="*/ 187910 w 1145819"/>
                <a:gd name="connsiteY129" fmla="*/ 43212 h 741084"/>
                <a:gd name="connsiteX130" fmla="*/ 270705 w 1145819"/>
                <a:gd name="connsiteY130" fmla="*/ 43212 h 741084"/>
                <a:gd name="connsiteX131" fmla="*/ 451415 w 1145819"/>
                <a:gd name="connsiteY131" fmla="*/ 7922 h 741084"/>
                <a:gd name="connsiteX132" fmla="*/ 644364 w 1145819"/>
                <a:gd name="connsiteY132" fmla="*/ 30969 h 741084"/>
                <a:gd name="connsiteX133" fmla="*/ 645084 w 1145819"/>
                <a:gd name="connsiteY133" fmla="*/ 30969 h 741084"/>
                <a:gd name="connsiteX134" fmla="*/ 960066 w 1145819"/>
                <a:gd name="connsiteY134" fmla="*/ 30969 h 741084"/>
                <a:gd name="connsiteX135" fmla="*/ 1002543 w 1145819"/>
                <a:gd name="connsiteY135" fmla="*/ 0 h 741084"/>
                <a:gd name="connsiteX136" fmla="*/ 1123496 w 1145819"/>
                <a:gd name="connsiteY136" fmla="*/ 0 h 741084"/>
                <a:gd name="connsiteX137" fmla="*/ 1145815 w 1145819"/>
                <a:gd name="connsiteY137" fmla="*/ 22326 h 741084"/>
                <a:gd name="connsiteX138" fmla="*/ 1145815 w 1145819"/>
                <a:gd name="connsiteY138" fmla="*/ 169607 h 741084"/>
                <a:gd name="connsiteX139" fmla="*/ 1123496 w 1145819"/>
                <a:gd name="connsiteY139" fmla="*/ 192293 h 741084"/>
                <a:gd name="connsiteX140" fmla="*/ 1101178 w 1145819"/>
                <a:gd name="connsiteY140" fmla="*/ 169607 h 741084"/>
                <a:gd name="connsiteX141" fmla="*/ 1101178 w 1145819"/>
                <a:gd name="connsiteY141" fmla="*/ 44652 h 741084"/>
                <a:gd name="connsiteX142" fmla="*/ 1002543 w 1145819"/>
                <a:gd name="connsiteY142" fmla="*/ 44652 h 741084"/>
                <a:gd name="connsiteX143" fmla="*/ 1002543 w 1145819"/>
                <a:gd name="connsiteY143" fmla="*/ 236220 h 741084"/>
                <a:gd name="connsiteX144" fmla="*/ 1002543 w 1145819"/>
                <a:gd name="connsiteY144" fmla="*/ 469209 h 741084"/>
                <a:gd name="connsiteX145" fmla="*/ 1101178 w 1145819"/>
                <a:gd name="connsiteY145" fmla="*/ 469209 h 741084"/>
                <a:gd name="connsiteX146" fmla="*/ 1101178 w 1145819"/>
                <a:gd name="connsiteY146" fmla="*/ 343175 h 741084"/>
                <a:gd name="connsiteX147" fmla="*/ 1123496 w 1145819"/>
                <a:gd name="connsiteY147" fmla="*/ 320849 h 741084"/>
                <a:gd name="connsiteX148" fmla="*/ 1145815 w 1145819"/>
                <a:gd name="connsiteY148" fmla="*/ 343175 h 741084"/>
                <a:gd name="connsiteX149" fmla="*/ 1145815 w 1145819"/>
                <a:gd name="connsiteY149" fmla="*/ 491536 h 741084"/>
                <a:gd name="connsiteX150" fmla="*/ 1123496 w 1145819"/>
                <a:gd name="connsiteY150" fmla="*/ 514222 h 741084"/>
                <a:gd name="connsiteX151" fmla="*/ 1002543 w 1145819"/>
                <a:gd name="connsiteY151" fmla="*/ 514222 h 741084"/>
                <a:gd name="connsiteX152" fmla="*/ 957906 w 1145819"/>
                <a:gd name="connsiteY152" fmla="*/ 469209 h 741084"/>
                <a:gd name="connsiteX153" fmla="*/ 957906 w 1145819"/>
                <a:gd name="connsiteY153" fmla="*/ 450124 h 741084"/>
                <a:gd name="connsiteX154" fmla="*/ 911829 w 1145819"/>
                <a:gd name="connsiteY154" fmla="*/ 474971 h 741084"/>
                <a:gd name="connsiteX155" fmla="*/ 927308 w 1145819"/>
                <a:gd name="connsiteY155" fmla="*/ 490095 h 741084"/>
                <a:gd name="connsiteX156" fmla="*/ 949986 w 1145819"/>
                <a:gd name="connsiteY156" fmla="*/ 542310 h 741084"/>
                <a:gd name="connsiteX157" fmla="*/ 928748 w 1145819"/>
                <a:gd name="connsiteY157" fmla="*/ 594884 h 741084"/>
                <a:gd name="connsiteX158" fmla="*/ 875831 w 1145819"/>
                <a:gd name="connsiteY158" fmla="*/ 617210 h 741084"/>
                <a:gd name="connsiteX159" fmla="*/ 843072 w 1145819"/>
                <a:gd name="connsiteY159" fmla="*/ 609648 h 741084"/>
                <a:gd name="connsiteX160" fmla="*/ 825433 w 1145819"/>
                <a:gd name="connsiteY160" fmla="*/ 638816 h 741084"/>
                <a:gd name="connsiteX161" fmla="*/ 772156 w 1145819"/>
                <a:gd name="connsiteY161" fmla="*/ 661142 h 741084"/>
                <a:gd name="connsiteX162" fmla="*/ 720679 w 1145819"/>
                <a:gd name="connsiteY162" fmla="*/ 640256 h 741084"/>
                <a:gd name="connsiteX163" fmla="*/ 712760 w 1145819"/>
                <a:gd name="connsiteY163" fmla="*/ 632694 h 741084"/>
                <a:gd name="connsiteX164" fmla="*/ 696921 w 1145819"/>
                <a:gd name="connsiteY164" fmla="*/ 657901 h 741084"/>
                <a:gd name="connsiteX165" fmla="*/ 644364 w 1145819"/>
                <a:gd name="connsiteY165" fmla="*/ 680227 h 741084"/>
                <a:gd name="connsiteX166" fmla="*/ 643644 w 1145819"/>
                <a:gd name="connsiteY166" fmla="*/ 680227 h 741084"/>
                <a:gd name="connsiteX167" fmla="*/ 608726 w 1145819"/>
                <a:gd name="connsiteY167" fmla="*/ 671585 h 741084"/>
                <a:gd name="connsiteX168" fmla="*/ 596846 w 1145819"/>
                <a:gd name="connsiteY168" fmla="*/ 692831 h 741084"/>
                <a:gd name="connsiteX169" fmla="*/ 578487 w 1145819"/>
                <a:gd name="connsiteY169" fmla="*/ 715157 h 741084"/>
                <a:gd name="connsiteX170" fmla="*/ 530250 w 1145819"/>
                <a:gd name="connsiteY170" fmla="*/ 740724 h 741084"/>
                <a:gd name="connsiteX171" fmla="*/ 523411 w 1145819"/>
                <a:gd name="connsiteY171" fmla="*/ 741084 h 741084"/>
                <a:gd name="connsiteX172" fmla="*/ 478413 w 1145819"/>
                <a:gd name="connsiteY172" fmla="*/ 724880 h 741084"/>
                <a:gd name="connsiteX173" fmla="*/ 453215 w 1145819"/>
                <a:gd name="connsiteY173" fmla="*/ 678787 h 741084"/>
                <a:gd name="connsiteX174" fmla="*/ 448175 w 1145819"/>
                <a:gd name="connsiteY174" fmla="*/ 678787 h 741084"/>
                <a:gd name="connsiteX175" fmla="*/ 402817 w 1145819"/>
                <a:gd name="connsiteY175" fmla="*/ 662583 h 741084"/>
                <a:gd name="connsiteX176" fmla="*/ 377619 w 1145819"/>
                <a:gd name="connsiteY176" fmla="*/ 616490 h 741084"/>
                <a:gd name="connsiteX177" fmla="*/ 372939 w 1145819"/>
                <a:gd name="connsiteY177" fmla="*/ 616490 h 741084"/>
                <a:gd name="connsiteX178" fmla="*/ 327582 w 1145819"/>
                <a:gd name="connsiteY178" fmla="*/ 600646 h 741084"/>
                <a:gd name="connsiteX179" fmla="*/ 302383 w 1145819"/>
                <a:gd name="connsiteY179" fmla="*/ 554553 h 741084"/>
                <a:gd name="connsiteX180" fmla="*/ 297343 w 1145819"/>
                <a:gd name="connsiteY180" fmla="*/ 554553 h 741084"/>
                <a:gd name="connsiteX181" fmla="*/ 252346 w 1145819"/>
                <a:gd name="connsiteY181" fmla="*/ 538348 h 741084"/>
                <a:gd name="connsiteX182" fmla="*/ 226787 w 1145819"/>
                <a:gd name="connsiteY182" fmla="*/ 491536 h 741084"/>
                <a:gd name="connsiteX183" fmla="*/ 216348 w 1145819"/>
                <a:gd name="connsiteY183" fmla="*/ 483253 h 741084"/>
                <a:gd name="connsiteX184" fmla="*/ 187910 w 1145819"/>
                <a:gd name="connsiteY184" fmla="*/ 469209 h 741084"/>
                <a:gd name="connsiteX185" fmla="*/ 143272 w 1145819"/>
                <a:gd name="connsiteY185" fmla="*/ 514222 h 741084"/>
                <a:gd name="connsiteX186" fmla="*/ 22319 w 1145819"/>
                <a:gd name="connsiteY186" fmla="*/ 514222 h 741084"/>
                <a:gd name="connsiteX187" fmla="*/ 0 w 1145819"/>
                <a:gd name="connsiteY187" fmla="*/ 491536 h 741084"/>
                <a:gd name="connsiteX188" fmla="*/ 0 w 1145819"/>
                <a:gd name="connsiteY188" fmla="*/ 350017 h 741084"/>
                <a:gd name="connsiteX189" fmla="*/ 22319 w 1145819"/>
                <a:gd name="connsiteY189" fmla="*/ 327691 h 741084"/>
                <a:gd name="connsiteX190" fmla="*/ 44638 w 1145819"/>
                <a:gd name="connsiteY190" fmla="*/ 350017 h 741084"/>
                <a:gd name="connsiteX191" fmla="*/ 44638 w 1145819"/>
                <a:gd name="connsiteY191" fmla="*/ 469209 h 741084"/>
                <a:gd name="connsiteX192" fmla="*/ 143272 w 1145819"/>
                <a:gd name="connsiteY192" fmla="*/ 469209 h 741084"/>
                <a:gd name="connsiteX193" fmla="*/ 143272 w 1145819"/>
                <a:gd name="connsiteY193" fmla="*/ 44652 h 741084"/>
                <a:gd name="connsiteX194" fmla="*/ 44638 w 1145819"/>
                <a:gd name="connsiteY194" fmla="*/ 44652 h 741084"/>
                <a:gd name="connsiteX195" fmla="*/ 44638 w 1145819"/>
                <a:gd name="connsiteY195" fmla="*/ 166366 h 741084"/>
                <a:gd name="connsiteX196" fmla="*/ 22319 w 1145819"/>
                <a:gd name="connsiteY196" fmla="*/ 188692 h 741084"/>
                <a:gd name="connsiteX197" fmla="*/ 0 w 1145819"/>
                <a:gd name="connsiteY197" fmla="*/ 166366 h 741084"/>
                <a:gd name="connsiteX198" fmla="*/ 0 w 1145819"/>
                <a:gd name="connsiteY198" fmla="*/ 22326 h 741084"/>
                <a:gd name="connsiteX199" fmla="*/ 22319 w 1145819"/>
                <a:gd name="connsiteY199" fmla="*/ 0 h 7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145819" h="741084">
                  <a:moveTo>
                    <a:pt x="541769" y="621171"/>
                  </a:moveTo>
                  <a:cubicBezTo>
                    <a:pt x="541050" y="621171"/>
                    <a:pt x="539970" y="621531"/>
                    <a:pt x="539250" y="621531"/>
                  </a:cubicBezTo>
                  <a:cubicBezTo>
                    <a:pt x="532410" y="621891"/>
                    <a:pt x="525930" y="625492"/>
                    <a:pt x="521251" y="630894"/>
                  </a:cubicBezTo>
                  <a:lnTo>
                    <a:pt x="503252" y="652860"/>
                  </a:lnTo>
                  <a:cubicBezTo>
                    <a:pt x="493892" y="664383"/>
                    <a:pt x="495332" y="680948"/>
                    <a:pt x="506851" y="689950"/>
                  </a:cubicBezTo>
                  <a:cubicBezTo>
                    <a:pt x="512251" y="694631"/>
                    <a:pt x="519091" y="696792"/>
                    <a:pt x="526290" y="696072"/>
                  </a:cubicBezTo>
                  <a:cubicBezTo>
                    <a:pt x="533130" y="695352"/>
                    <a:pt x="539610" y="692111"/>
                    <a:pt x="543929" y="686349"/>
                  </a:cubicBezTo>
                  <a:lnTo>
                    <a:pt x="562288" y="664383"/>
                  </a:lnTo>
                  <a:cubicBezTo>
                    <a:pt x="566608" y="658982"/>
                    <a:pt x="568768" y="652140"/>
                    <a:pt x="568048" y="644938"/>
                  </a:cubicBezTo>
                  <a:cubicBezTo>
                    <a:pt x="567328" y="638096"/>
                    <a:pt x="564088" y="631614"/>
                    <a:pt x="558689" y="627293"/>
                  </a:cubicBezTo>
                  <a:cubicBezTo>
                    <a:pt x="553649" y="623332"/>
                    <a:pt x="547889" y="621171"/>
                    <a:pt x="541769" y="621171"/>
                  </a:cubicBezTo>
                  <a:close/>
                  <a:moveTo>
                    <a:pt x="466534" y="559234"/>
                  </a:moveTo>
                  <a:cubicBezTo>
                    <a:pt x="458974" y="559234"/>
                    <a:pt x="451415" y="562475"/>
                    <a:pt x="446015" y="568597"/>
                  </a:cubicBezTo>
                  <a:lnTo>
                    <a:pt x="428016" y="590923"/>
                  </a:lnTo>
                  <a:cubicBezTo>
                    <a:pt x="423336" y="596324"/>
                    <a:pt x="421176" y="603166"/>
                    <a:pt x="421896" y="610008"/>
                  </a:cubicBezTo>
                  <a:cubicBezTo>
                    <a:pt x="422616" y="617210"/>
                    <a:pt x="425856" y="623692"/>
                    <a:pt x="431616" y="628013"/>
                  </a:cubicBezTo>
                  <a:cubicBezTo>
                    <a:pt x="437015" y="632694"/>
                    <a:pt x="443495" y="634495"/>
                    <a:pt x="450695" y="634135"/>
                  </a:cubicBezTo>
                  <a:cubicBezTo>
                    <a:pt x="457894" y="633415"/>
                    <a:pt x="464374" y="629814"/>
                    <a:pt x="468694" y="624412"/>
                  </a:cubicBezTo>
                  <a:lnTo>
                    <a:pt x="486693" y="602446"/>
                  </a:lnTo>
                  <a:cubicBezTo>
                    <a:pt x="496052" y="590923"/>
                    <a:pt x="494252" y="574358"/>
                    <a:pt x="483093" y="564996"/>
                  </a:cubicBezTo>
                  <a:cubicBezTo>
                    <a:pt x="478413" y="561035"/>
                    <a:pt x="472293" y="559234"/>
                    <a:pt x="466534" y="559234"/>
                  </a:cubicBezTo>
                  <a:close/>
                  <a:moveTo>
                    <a:pt x="390938" y="496937"/>
                  </a:moveTo>
                  <a:cubicBezTo>
                    <a:pt x="390218" y="496937"/>
                    <a:pt x="389138" y="496937"/>
                    <a:pt x="388418" y="497297"/>
                  </a:cubicBezTo>
                  <a:cubicBezTo>
                    <a:pt x="381579" y="497657"/>
                    <a:pt x="375099" y="501258"/>
                    <a:pt x="370779" y="506660"/>
                  </a:cubicBezTo>
                  <a:lnTo>
                    <a:pt x="352420" y="528626"/>
                  </a:lnTo>
                  <a:cubicBezTo>
                    <a:pt x="348100" y="534387"/>
                    <a:pt x="345581" y="541229"/>
                    <a:pt x="346661" y="548071"/>
                  </a:cubicBezTo>
                  <a:cubicBezTo>
                    <a:pt x="347381" y="555273"/>
                    <a:pt x="350620" y="561395"/>
                    <a:pt x="356020" y="566076"/>
                  </a:cubicBezTo>
                  <a:cubicBezTo>
                    <a:pt x="367179" y="575079"/>
                    <a:pt x="384098" y="573638"/>
                    <a:pt x="393458" y="562475"/>
                  </a:cubicBezTo>
                  <a:lnTo>
                    <a:pt x="411457" y="540509"/>
                  </a:lnTo>
                  <a:cubicBezTo>
                    <a:pt x="416137" y="534747"/>
                    <a:pt x="417937" y="527906"/>
                    <a:pt x="417577" y="520704"/>
                  </a:cubicBezTo>
                  <a:cubicBezTo>
                    <a:pt x="416497" y="513862"/>
                    <a:pt x="413257" y="507380"/>
                    <a:pt x="407857" y="503059"/>
                  </a:cubicBezTo>
                  <a:cubicBezTo>
                    <a:pt x="403177" y="499098"/>
                    <a:pt x="397058" y="496937"/>
                    <a:pt x="390938" y="496937"/>
                  </a:cubicBezTo>
                  <a:close/>
                  <a:moveTo>
                    <a:pt x="313182" y="435000"/>
                  </a:moveTo>
                  <a:cubicBezTo>
                    <a:pt x="306343" y="435720"/>
                    <a:pt x="299863" y="438961"/>
                    <a:pt x="295183" y="444363"/>
                  </a:cubicBezTo>
                  <a:lnTo>
                    <a:pt x="277185" y="466689"/>
                  </a:lnTo>
                  <a:cubicBezTo>
                    <a:pt x="267825" y="477852"/>
                    <a:pt x="269265" y="494776"/>
                    <a:pt x="280784" y="503779"/>
                  </a:cubicBezTo>
                  <a:cubicBezTo>
                    <a:pt x="291944" y="513142"/>
                    <a:pt x="308503" y="511701"/>
                    <a:pt x="317862" y="500538"/>
                  </a:cubicBezTo>
                  <a:lnTo>
                    <a:pt x="336221" y="478212"/>
                  </a:lnTo>
                  <a:cubicBezTo>
                    <a:pt x="345221" y="467049"/>
                    <a:pt x="343781" y="450124"/>
                    <a:pt x="332621" y="440762"/>
                  </a:cubicBezTo>
                  <a:cubicBezTo>
                    <a:pt x="327942" y="437161"/>
                    <a:pt x="321822" y="435000"/>
                    <a:pt x="315702" y="435000"/>
                  </a:cubicBezTo>
                  <a:cubicBezTo>
                    <a:pt x="314982" y="435000"/>
                    <a:pt x="314262" y="435000"/>
                    <a:pt x="313182" y="435000"/>
                  </a:cubicBezTo>
                  <a:close/>
                  <a:moveTo>
                    <a:pt x="1123772" y="235031"/>
                  </a:moveTo>
                  <a:cubicBezTo>
                    <a:pt x="1129462" y="235031"/>
                    <a:pt x="1135151" y="237165"/>
                    <a:pt x="1139419" y="241432"/>
                  </a:cubicBezTo>
                  <a:cubicBezTo>
                    <a:pt x="1143330" y="245344"/>
                    <a:pt x="1145819" y="251033"/>
                    <a:pt x="1145819" y="257078"/>
                  </a:cubicBezTo>
                  <a:cubicBezTo>
                    <a:pt x="1145819" y="262768"/>
                    <a:pt x="1143330" y="268458"/>
                    <a:pt x="1139419" y="272369"/>
                  </a:cubicBezTo>
                  <a:cubicBezTo>
                    <a:pt x="1135151" y="276636"/>
                    <a:pt x="1129462" y="279126"/>
                    <a:pt x="1123772" y="279126"/>
                  </a:cubicBezTo>
                  <a:cubicBezTo>
                    <a:pt x="1117727" y="279126"/>
                    <a:pt x="1112037" y="276636"/>
                    <a:pt x="1108126" y="272369"/>
                  </a:cubicBezTo>
                  <a:cubicBezTo>
                    <a:pt x="1103859" y="268458"/>
                    <a:pt x="1101725" y="262768"/>
                    <a:pt x="1101725" y="257078"/>
                  </a:cubicBezTo>
                  <a:cubicBezTo>
                    <a:pt x="1101725" y="251033"/>
                    <a:pt x="1103859" y="245344"/>
                    <a:pt x="1108126" y="241432"/>
                  </a:cubicBezTo>
                  <a:cubicBezTo>
                    <a:pt x="1112037" y="237165"/>
                    <a:pt x="1117727" y="235031"/>
                    <a:pt x="1123772" y="235031"/>
                  </a:cubicBezTo>
                  <a:close/>
                  <a:moveTo>
                    <a:pt x="22047" y="235031"/>
                  </a:moveTo>
                  <a:cubicBezTo>
                    <a:pt x="27737" y="235031"/>
                    <a:pt x="33427" y="237165"/>
                    <a:pt x="37694" y="241432"/>
                  </a:cubicBezTo>
                  <a:cubicBezTo>
                    <a:pt x="41605" y="245344"/>
                    <a:pt x="44095" y="251033"/>
                    <a:pt x="44095" y="257078"/>
                  </a:cubicBezTo>
                  <a:cubicBezTo>
                    <a:pt x="44095" y="262768"/>
                    <a:pt x="41605" y="268458"/>
                    <a:pt x="37694" y="272369"/>
                  </a:cubicBezTo>
                  <a:cubicBezTo>
                    <a:pt x="33427" y="276636"/>
                    <a:pt x="27737" y="279126"/>
                    <a:pt x="22047" y="279126"/>
                  </a:cubicBezTo>
                  <a:cubicBezTo>
                    <a:pt x="16358" y="279126"/>
                    <a:pt x="10668" y="276636"/>
                    <a:pt x="6401" y="272369"/>
                  </a:cubicBezTo>
                  <a:cubicBezTo>
                    <a:pt x="2134" y="268458"/>
                    <a:pt x="0" y="262768"/>
                    <a:pt x="0" y="257078"/>
                  </a:cubicBezTo>
                  <a:cubicBezTo>
                    <a:pt x="0" y="251033"/>
                    <a:pt x="2134" y="245344"/>
                    <a:pt x="6401" y="241432"/>
                  </a:cubicBezTo>
                  <a:cubicBezTo>
                    <a:pt x="10668" y="237165"/>
                    <a:pt x="16358" y="235031"/>
                    <a:pt x="22047" y="235031"/>
                  </a:cubicBezTo>
                  <a:close/>
                  <a:moveTo>
                    <a:pt x="641124" y="75981"/>
                  </a:moveTo>
                  <a:cubicBezTo>
                    <a:pt x="595766" y="75981"/>
                    <a:pt x="553289" y="93266"/>
                    <a:pt x="521251" y="125314"/>
                  </a:cubicBezTo>
                  <a:lnTo>
                    <a:pt x="352060" y="292761"/>
                  </a:lnTo>
                  <a:cubicBezTo>
                    <a:pt x="338741" y="306085"/>
                    <a:pt x="338021" y="328051"/>
                    <a:pt x="351340" y="341374"/>
                  </a:cubicBezTo>
                  <a:cubicBezTo>
                    <a:pt x="362500" y="352537"/>
                    <a:pt x="379419" y="355418"/>
                    <a:pt x="393098" y="347496"/>
                  </a:cubicBezTo>
                  <a:lnTo>
                    <a:pt x="575968" y="244148"/>
                  </a:lnTo>
                  <a:cubicBezTo>
                    <a:pt x="579207" y="242347"/>
                    <a:pt x="583167" y="241267"/>
                    <a:pt x="586767" y="241267"/>
                  </a:cubicBezTo>
                  <a:lnTo>
                    <a:pt x="733999" y="241267"/>
                  </a:lnTo>
                  <a:cubicBezTo>
                    <a:pt x="746238" y="241267"/>
                    <a:pt x="756317" y="251350"/>
                    <a:pt x="756317" y="263593"/>
                  </a:cubicBezTo>
                  <a:cubicBezTo>
                    <a:pt x="756317" y="276196"/>
                    <a:pt x="746238" y="286279"/>
                    <a:pt x="733999" y="286279"/>
                  </a:cubicBezTo>
                  <a:lnTo>
                    <a:pt x="718159" y="286279"/>
                  </a:lnTo>
                  <a:lnTo>
                    <a:pt x="757915" y="325063"/>
                  </a:lnTo>
                  <a:lnTo>
                    <a:pt x="877990" y="442202"/>
                  </a:lnTo>
                  <a:lnTo>
                    <a:pt x="957906" y="399350"/>
                  </a:lnTo>
                  <a:lnTo>
                    <a:pt x="957906" y="252432"/>
                  </a:lnTo>
                  <a:lnTo>
                    <a:pt x="957906" y="75981"/>
                  </a:lnTo>
                  <a:close/>
                  <a:moveTo>
                    <a:pt x="506492" y="46993"/>
                  </a:moveTo>
                  <a:cubicBezTo>
                    <a:pt x="490922" y="47353"/>
                    <a:pt x="475353" y="48974"/>
                    <a:pt x="460054" y="51854"/>
                  </a:cubicBezTo>
                  <a:lnTo>
                    <a:pt x="276825" y="87864"/>
                  </a:lnTo>
                  <a:cubicBezTo>
                    <a:pt x="275745" y="87864"/>
                    <a:pt x="274305" y="88224"/>
                    <a:pt x="272505" y="88224"/>
                  </a:cubicBezTo>
                  <a:lnTo>
                    <a:pt x="187910" y="88224"/>
                  </a:lnTo>
                  <a:lnTo>
                    <a:pt x="187910" y="423117"/>
                  </a:lnTo>
                  <a:cubicBezTo>
                    <a:pt x="205909" y="426358"/>
                    <a:pt x="223188" y="433560"/>
                    <a:pt x="238307" y="444003"/>
                  </a:cubicBezTo>
                  <a:cubicBezTo>
                    <a:pt x="239747" y="441842"/>
                    <a:pt x="241187" y="440041"/>
                    <a:pt x="242626" y="438241"/>
                  </a:cubicBezTo>
                  <a:lnTo>
                    <a:pt x="260985" y="416275"/>
                  </a:lnTo>
                  <a:cubicBezTo>
                    <a:pt x="272865" y="401511"/>
                    <a:pt x="290144" y="392148"/>
                    <a:pt x="308863" y="390708"/>
                  </a:cubicBezTo>
                  <a:cubicBezTo>
                    <a:pt x="327942" y="388547"/>
                    <a:pt x="346301" y="394309"/>
                    <a:pt x="361060" y="406552"/>
                  </a:cubicBezTo>
                  <a:cubicBezTo>
                    <a:pt x="375459" y="418435"/>
                    <a:pt x="384098" y="435000"/>
                    <a:pt x="386258" y="452285"/>
                  </a:cubicBezTo>
                  <a:lnTo>
                    <a:pt x="402087" y="454291"/>
                  </a:lnTo>
                  <a:lnTo>
                    <a:pt x="412897" y="455661"/>
                  </a:lnTo>
                  <a:cubicBezTo>
                    <a:pt x="421356" y="458407"/>
                    <a:pt x="429276" y="462728"/>
                    <a:pt x="436295" y="468489"/>
                  </a:cubicBezTo>
                  <a:cubicBezTo>
                    <a:pt x="450335" y="480012"/>
                    <a:pt x="459334" y="496577"/>
                    <a:pt x="461494" y="514582"/>
                  </a:cubicBezTo>
                  <a:cubicBezTo>
                    <a:pt x="479133" y="513502"/>
                    <a:pt x="497132" y="518543"/>
                    <a:pt x="511891" y="530786"/>
                  </a:cubicBezTo>
                  <a:cubicBezTo>
                    <a:pt x="526290" y="542670"/>
                    <a:pt x="534930" y="559234"/>
                    <a:pt x="537090" y="576879"/>
                  </a:cubicBezTo>
                  <a:cubicBezTo>
                    <a:pt x="554369" y="575439"/>
                    <a:pt x="572368" y="580840"/>
                    <a:pt x="587127" y="592723"/>
                  </a:cubicBezTo>
                  <a:cubicBezTo>
                    <a:pt x="587487" y="593083"/>
                    <a:pt x="587847" y="593444"/>
                    <a:pt x="588207" y="593804"/>
                  </a:cubicBezTo>
                  <a:cubicBezTo>
                    <a:pt x="589287" y="594164"/>
                    <a:pt x="589647" y="594884"/>
                    <a:pt x="590727" y="595604"/>
                  </a:cubicBezTo>
                  <a:lnTo>
                    <a:pt x="623125" y="627293"/>
                  </a:lnTo>
                  <a:cubicBezTo>
                    <a:pt x="628525" y="632694"/>
                    <a:pt x="636444" y="635575"/>
                    <a:pt x="644004" y="635575"/>
                  </a:cubicBezTo>
                  <a:cubicBezTo>
                    <a:pt x="651563" y="635575"/>
                    <a:pt x="659123" y="632334"/>
                    <a:pt x="664523" y="626933"/>
                  </a:cubicBezTo>
                  <a:cubicBezTo>
                    <a:pt x="675682" y="615049"/>
                    <a:pt x="675682" y="596684"/>
                    <a:pt x="664163" y="585161"/>
                  </a:cubicBezTo>
                  <a:lnTo>
                    <a:pt x="547889" y="472090"/>
                  </a:lnTo>
                  <a:cubicBezTo>
                    <a:pt x="538890" y="463448"/>
                    <a:pt x="538890" y="449404"/>
                    <a:pt x="547529" y="440402"/>
                  </a:cubicBezTo>
                  <a:cubicBezTo>
                    <a:pt x="555809" y="431759"/>
                    <a:pt x="570208" y="431759"/>
                    <a:pt x="578847" y="440041"/>
                  </a:cubicBezTo>
                  <a:lnTo>
                    <a:pt x="635004" y="494416"/>
                  </a:lnTo>
                  <a:cubicBezTo>
                    <a:pt x="635004" y="494776"/>
                    <a:pt x="635364" y="494776"/>
                    <a:pt x="635724" y="495137"/>
                  </a:cubicBezTo>
                  <a:lnTo>
                    <a:pt x="751638" y="607848"/>
                  </a:lnTo>
                  <a:cubicBezTo>
                    <a:pt x="763517" y="619011"/>
                    <a:pt x="781876" y="619011"/>
                    <a:pt x="793395" y="607487"/>
                  </a:cubicBezTo>
                  <a:cubicBezTo>
                    <a:pt x="804555" y="595604"/>
                    <a:pt x="804195" y="577239"/>
                    <a:pt x="792675" y="566076"/>
                  </a:cubicBezTo>
                  <a:lnTo>
                    <a:pt x="676402" y="453005"/>
                  </a:lnTo>
                  <a:cubicBezTo>
                    <a:pt x="667762" y="444363"/>
                    <a:pt x="667402" y="429959"/>
                    <a:pt x="676042" y="421316"/>
                  </a:cubicBezTo>
                  <a:cubicBezTo>
                    <a:pt x="684681" y="412314"/>
                    <a:pt x="698721" y="411954"/>
                    <a:pt x="707720" y="420956"/>
                  </a:cubicBezTo>
                  <a:lnTo>
                    <a:pt x="780796" y="491896"/>
                  </a:lnTo>
                  <a:cubicBezTo>
                    <a:pt x="780796" y="491896"/>
                    <a:pt x="780796" y="491896"/>
                    <a:pt x="781156" y="491896"/>
                  </a:cubicBezTo>
                  <a:lnTo>
                    <a:pt x="855312" y="564276"/>
                  </a:lnTo>
                  <a:cubicBezTo>
                    <a:pt x="866831" y="575439"/>
                    <a:pt x="885550" y="575079"/>
                    <a:pt x="896709" y="563555"/>
                  </a:cubicBezTo>
                  <a:cubicBezTo>
                    <a:pt x="902109" y="558154"/>
                    <a:pt x="905349" y="550592"/>
                    <a:pt x="904989" y="542670"/>
                  </a:cubicBezTo>
                  <a:cubicBezTo>
                    <a:pt x="904989" y="534747"/>
                    <a:pt x="901749" y="527545"/>
                    <a:pt x="895989" y="522144"/>
                  </a:cubicBezTo>
                  <a:lnTo>
                    <a:pt x="711244" y="342013"/>
                  </a:lnTo>
                  <a:lnTo>
                    <a:pt x="654083" y="286279"/>
                  </a:lnTo>
                  <a:lnTo>
                    <a:pt x="592887" y="286279"/>
                  </a:lnTo>
                  <a:lnTo>
                    <a:pt x="415057" y="386387"/>
                  </a:lnTo>
                  <a:cubicBezTo>
                    <a:pt x="402817" y="393229"/>
                    <a:pt x="389498" y="396830"/>
                    <a:pt x="376179" y="396830"/>
                  </a:cubicBezTo>
                  <a:cubicBezTo>
                    <a:pt x="355300" y="396830"/>
                    <a:pt x="334421" y="388547"/>
                    <a:pt x="319302" y="372703"/>
                  </a:cubicBezTo>
                  <a:cubicBezTo>
                    <a:pt x="289064" y="341374"/>
                    <a:pt x="289784" y="291321"/>
                    <a:pt x="320382" y="261072"/>
                  </a:cubicBezTo>
                  <a:lnTo>
                    <a:pt x="489932" y="93266"/>
                  </a:lnTo>
                  <a:cubicBezTo>
                    <a:pt x="508291" y="74901"/>
                    <a:pt x="529890" y="60497"/>
                    <a:pt x="552929" y="49694"/>
                  </a:cubicBezTo>
                  <a:cubicBezTo>
                    <a:pt x="537630" y="47533"/>
                    <a:pt x="522061" y="46633"/>
                    <a:pt x="506492" y="46993"/>
                  </a:cubicBezTo>
                  <a:close/>
                  <a:moveTo>
                    <a:pt x="22319" y="0"/>
                  </a:moveTo>
                  <a:lnTo>
                    <a:pt x="143272" y="0"/>
                  </a:lnTo>
                  <a:cubicBezTo>
                    <a:pt x="167391" y="0"/>
                    <a:pt x="187190" y="19445"/>
                    <a:pt x="187910" y="43212"/>
                  </a:cubicBezTo>
                  <a:lnTo>
                    <a:pt x="270705" y="43212"/>
                  </a:lnTo>
                  <a:lnTo>
                    <a:pt x="451415" y="7922"/>
                  </a:lnTo>
                  <a:cubicBezTo>
                    <a:pt x="516931" y="-4681"/>
                    <a:pt x="583527" y="3241"/>
                    <a:pt x="644364" y="30969"/>
                  </a:cubicBezTo>
                  <a:cubicBezTo>
                    <a:pt x="644364" y="30969"/>
                    <a:pt x="644724" y="30969"/>
                    <a:pt x="645084" y="30969"/>
                  </a:cubicBezTo>
                  <a:lnTo>
                    <a:pt x="960066" y="30969"/>
                  </a:lnTo>
                  <a:cubicBezTo>
                    <a:pt x="965825" y="12964"/>
                    <a:pt x="982744" y="0"/>
                    <a:pt x="1002543" y="0"/>
                  </a:cubicBezTo>
                  <a:lnTo>
                    <a:pt x="1123496" y="0"/>
                  </a:lnTo>
                  <a:cubicBezTo>
                    <a:pt x="1135736" y="0"/>
                    <a:pt x="1145815" y="10083"/>
                    <a:pt x="1145815" y="22326"/>
                  </a:cubicBezTo>
                  <a:lnTo>
                    <a:pt x="1145815" y="169607"/>
                  </a:lnTo>
                  <a:cubicBezTo>
                    <a:pt x="1145815" y="181850"/>
                    <a:pt x="1135736" y="192293"/>
                    <a:pt x="1123496" y="192293"/>
                  </a:cubicBezTo>
                  <a:cubicBezTo>
                    <a:pt x="1111257" y="192293"/>
                    <a:pt x="1101178" y="181850"/>
                    <a:pt x="1101178" y="169607"/>
                  </a:cubicBezTo>
                  <a:lnTo>
                    <a:pt x="1101178" y="44652"/>
                  </a:lnTo>
                  <a:lnTo>
                    <a:pt x="1002543" y="44652"/>
                  </a:lnTo>
                  <a:lnTo>
                    <a:pt x="1002543" y="236220"/>
                  </a:lnTo>
                  <a:lnTo>
                    <a:pt x="1002543" y="469209"/>
                  </a:lnTo>
                  <a:lnTo>
                    <a:pt x="1101178" y="469209"/>
                  </a:lnTo>
                  <a:lnTo>
                    <a:pt x="1101178" y="343175"/>
                  </a:lnTo>
                  <a:cubicBezTo>
                    <a:pt x="1101178" y="330931"/>
                    <a:pt x="1111257" y="320849"/>
                    <a:pt x="1123496" y="320849"/>
                  </a:cubicBezTo>
                  <a:cubicBezTo>
                    <a:pt x="1135736" y="320849"/>
                    <a:pt x="1145815" y="330931"/>
                    <a:pt x="1145815" y="343175"/>
                  </a:cubicBezTo>
                  <a:lnTo>
                    <a:pt x="1145815" y="491536"/>
                  </a:lnTo>
                  <a:cubicBezTo>
                    <a:pt x="1145815" y="503779"/>
                    <a:pt x="1135736" y="514222"/>
                    <a:pt x="1123496" y="514222"/>
                  </a:cubicBezTo>
                  <a:lnTo>
                    <a:pt x="1002543" y="514222"/>
                  </a:lnTo>
                  <a:cubicBezTo>
                    <a:pt x="978065" y="514222"/>
                    <a:pt x="957906" y="494056"/>
                    <a:pt x="957906" y="469209"/>
                  </a:cubicBezTo>
                  <a:lnTo>
                    <a:pt x="957906" y="450124"/>
                  </a:lnTo>
                  <a:lnTo>
                    <a:pt x="911829" y="474971"/>
                  </a:lnTo>
                  <a:lnTo>
                    <a:pt x="927308" y="490095"/>
                  </a:lnTo>
                  <a:cubicBezTo>
                    <a:pt x="941707" y="503779"/>
                    <a:pt x="949626" y="522504"/>
                    <a:pt x="949986" y="542310"/>
                  </a:cubicBezTo>
                  <a:cubicBezTo>
                    <a:pt x="949986" y="561755"/>
                    <a:pt x="942787" y="580840"/>
                    <a:pt x="928748" y="594884"/>
                  </a:cubicBezTo>
                  <a:cubicBezTo>
                    <a:pt x="914348" y="609648"/>
                    <a:pt x="894909" y="617210"/>
                    <a:pt x="875831" y="617210"/>
                  </a:cubicBezTo>
                  <a:cubicBezTo>
                    <a:pt x="864311" y="617210"/>
                    <a:pt x="853152" y="614689"/>
                    <a:pt x="843072" y="609648"/>
                  </a:cubicBezTo>
                  <a:cubicBezTo>
                    <a:pt x="839473" y="620091"/>
                    <a:pt x="833353" y="630174"/>
                    <a:pt x="825433" y="638816"/>
                  </a:cubicBezTo>
                  <a:cubicBezTo>
                    <a:pt x="811034" y="653580"/>
                    <a:pt x="791595" y="661142"/>
                    <a:pt x="772156" y="661142"/>
                  </a:cubicBezTo>
                  <a:cubicBezTo>
                    <a:pt x="753437" y="661142"/>
                    <a:pt x="735079" y="654300"/>
                    <a:pt x="720679" y="640256"/>
                  </a:cubicBezTo>
                  <a:lnTo>
                    <a:pt x="712760" y="632694"/>
                  </a:lnTo>
                  <a:cubicBezTo>
                    <a:pt x="709520" y="641697"/>
                    <a:pt x="704120" y="650699"/>
                    <a:pt x="696921" y="657901"/>
                  </a:cubicBezTo>
                  <a:cubicBezTo>
                    <a:pt x="682881" y="671945"/>
                    <a:pt x="664523" y="680227"/>
                    <a:pt x="644364" y="680227"/>
                  </a:cubicBezTo>
                  <a:cubicBezTo>
                    <a:pt x="644364" y="680227"/>
                    <a:pt x="644004" y="680227"/>
                    <a:pt x="643644" y="680227"/>
                  </a:cubicBezTo>
                  <a:cubicBezTo>
                    <a:pt x="631404" y="680227"/>
                    <a:pt x="619525" y="677347"/>
                    <a:pt x="608726" y="671585"/>
                  </a:cubicBezTo>
                  <a:cubicBezTo>
                    <a:pt x="606206" y="679147"/>
                    <a:pt x="602246" y="686349"/>
                    <a:pt x="596846" y="692831"/>
                  </a:cubicBezTo>
                  <a:lnTo>
                    <a:pt x="578487" y="715157"/>
                  </a:lnTo>
                  <a:cubicBezTo>
                    <a:pt x="566608" y="729561"/>
                    <a:pt x="549329" y="738563"/>
                    <a:pt x="530250" y="740724"/>
                  </a:cubicBezTo>
                  <a:cubicBezTo>
                    <a:pt x="528090" y="740724"/>
                    <a:pt x="525930" y="741084"/>
                    <a:pt x="523411" y="741084"/>
                  </a:cubicBezTo>
                  <a:cubicBezTo>
                    <a:pt x="506851" y="741084"/>
                    <a:pt x="491372" y="735323"/>
                    <a:pt x="478413" y="724880"/>
                  </a:cubicBezTo>
                  <a:cubicBezTo>
                    <a:pt x="463654" y="712636"/>
                    <a:pt x="455014" y="696072"/>
                    <a:pt x="453215" y="678787"/>
                  </a:cubicBezTo>
                  <a:cubicBezTo>
                    <a:pt x="451415" y="678787"/>
                    <a:pt x="449975" y="678787"/>
                    <a:pt x="448175" y="678787"/>
                  </a:cubicBezTo>
                  <a:cubicBezTo>
                    <a:pt x="431616" y="678787"/>
                    <a:pt x="415777" y="673025"/>
                    <a:pt x="402817" y="662583"/>
                  </a:cubicBezTo>
                  <a:cubicBezTo>
                    <a:pt x="388778" y="651059"/>
                    <a:pt x="379779" y="634495"/>
                    <a:pt x="377619" y="616490"/>
                  </a:cubicBezTo>
                  <a:cubicBezTo>
                    <a:pt x="376179" y="616490"/>
                    <a:pt x="374379" y="616490"/>
                    <a:pt x="372939" y="616490"/>
                  </a:cubicBezTo>
                  <a:cubicBezTo>
                    <a:pt x="356740" y="616490"/>
                    <a:pt x="340901" y="611449"/>
                    <a:pt x="327582" y="600646"/>
                  </a:cubicBezTo>
                  <a:cubicBezTo>
                    <a:pt x="313542" y="589122"/>
                    <a:pt x="304543" y="572558"/>
                    <a:pt x="302383" y="554553"/>
                  </a:cubicBezTo>
                  <a:cubicBezTo>
                    <a:pt x="300943" y="554553"/>
                    <a:pt x="299143" y="554553"/>
                    <a:pt x="297343" y="554553"/>
                  </a:cubicBezTo>
                  <a:cubicBezTo>
                    <a:pt x="281504" y="554553"/>
                    <a:pt x="265305" y="549511"/>
                    <a:pt x="252346" y="538348"/>
                  </a:cubicBezTo>
                  <a:cubicBezTo>
                    <a:pt x="237227" y="526105"/>
                    <a:pt x="228947" y="509180"/>
                    <a:pt x="226787" y="491536"/>
                  </a:cubicBezTo>
                  <a:lnTo>
                    <a:pt x="216348" y="483253"/>
                  </a:lnTo>
                  <a:cubicBezTo>
                    <a:pt x="208068" y="476772"/>
                    <a:pt x="198349" y="472090"/>
                    <a:pt x="187910" y="469209"/>
                  </a:cubicBezTo>
                  <a:cubicBezTo>
                    <a:pt x="187910" y="494056"/>
                    <a:pt x="167751" y="514222"/>
                    <a:pt x="143272" y="514222"/>
                  </a:cubicBezTo>
                  <a:lnTo>
                    <a:pt x="22319" y="514222"/>
                  </a:lnTo>
                  <a:cubicBezTo>
                    <a:pt x="9720" y="514222"/>
                    <a:pt x="0" y="503779"/>
                    <a:pt x="0" y="491536"/>
                  </a:cubicBezTo>
                  <a:lnTo>
                    <a:pt x="0" y="350017"/>
                  </a:lnTo>
                  <a:cubicBezTo>
                    <a:pt x="0" y="337413"/>
                    <a:pt x="9720" y="327691"/>
                    <a:pt x="22319" y="327691"/>
                  </a:cubicBezTo>
                  <a:cubicBezTo>
                    <a:pt x="34558" y="327691"/>
                    <a:pt x="44638" y="337413"/>
                    <a:pt x="44638" y="350017"/>
                  </a:cubicBezTo>
                  <a:lnTo>
                    <a:pt x="44638" y="469209"/>
                  </a:lnTo>
                  <a:lnTo>
                    <a:pt x="143272" y="469209"/>
                  </a:lnTo>
                  <a:lnTo>
                    <a:pt x="143272" y="44652"/>
                  </a:lnTo>
                  <a:lnTo>
                    <a:pt x="44638" y="44652"/>
                  </a:lnTo>
                  <a:lnTo>
                    <a:pt x="44638" y="166366"/>
                  </a:lnTo>
                  <a:cubicBezTo>
                    <a:pt x="44638" y="178609"/>
                    <a:pt x="34558" y="188692"/>
                    <a:pt x="22319" y="188692"/>
                  </a:cubicBezTo>
                  <a:cubicBezTo>
                    <a:pt x="9720" y="188692"/>
                    <a:pt x="0" y="178609"/>
                    <a:pt x="0" y="166366"/>
                  </a:cubicBezTo>
                  <a:lnTo>
                    <a:pt x="0" y="22326"/>
                  </a:lnTo>
                  <a:cubicBezTo>
                    <a:pt x="0" y="10083"/>
                    <a:pt x="9720" y="0"/>
                    <a:pt x="2231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pt-BR">
                <a:latin typeface="Lato Light" panose="020F0502020204030203" pitchFamily="34" charset="0"/>
              </a:endParaRPr>
            </a:p>
          </p:txBody>
        </p:sp>
      </p:grpSp>
      <p:sp>
        <p:nvSpPr>
          <p:cNvPr id="28" name="CuadroTexto 279">
            <a:extLst>
              <a:ext uri="{FF2B5EF4-FFF2-40B4-BE49-F238E27FC236}">
                <a16:creationId xmlns:a16="http://schemas.microsoft.com/office/drawing/2014/main" id="{D8D401CA-3D4E-E872-6EEC-6A720BAD1CB7}"/>
              </a:ext>
            </a:extLst>
          </p:cNvPr>
          <p:cNvSpPr txBox="1"/>
          <p:nvPr/>
        </p:nvSpPr>
        <p:spPr>
          <a:xfrm>
            <a:off x="1062196" y="4466754"/>
            <a:ext cx="3063048" cy="2308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900" dirty="0">
                <a:latin typeface="Arial"/>
                <a:cs typeface="Arial"/>
              </a:rPr>
              <a:t>Dezembro/2025 </a:t>
            </a:r>
            <a:endParaRPr lang="pt-BR" sz="90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DA6476A-215E-D1A9-9786-B17956D13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897" y="2228984"/>
            <a:ext cx="3722914" cy="2063149"/>
          </a:xfrm>
          <a:prstGeom prst="rect">
            <a:avLst/>
          </a:prstGeom>
        </p:spPr>
      </p:pic>
      <p:sp>
        <p:nvSpPr>
          <p:cNvPr id="30" name="Oval 23">
            <a:extLst>
              <a:ext uri="{FF2B5EF4-FFF2-40B4-BE49-F238E27FC236}">
                <a16:creationId xmlns:a16="http://schemas.microsoft.com/office/drawing/2014/main" id="{93B95D82-F8B1-0434-9F91-FB8C71C3CFAB}"/>
              </a:ext>
            </a:extLst>
          </p:cNvPr>
          <p:cNvSpPr/>
          <p:nvPr/>
        </p:nvSpPr>
        <p:spPr>
          <a:xfrm>
            <a:off x="289991" y="1167985"/>
            <a:ext cx="873770" cy="855193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720CAE9C-D30C-7C2A-886D-1976EB7AB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753" y="1324327"/>
            <a:ext cx="530840" cy="51718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932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4F235-E48D-0F08-78E4-3A5D52AA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H2Uppp: Campos de Ação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5C7F0-0CBD-0353-8751-E8B88815A9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62CFE6-25CC-E114-37CA-78D377D922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C0496A-3D42-6933-AE87-A4226F88D4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3</a:t>
            </a:fld>
            <a:endParaRPr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63DC253-5B12-EA03-71F6-67C5527A4E1C}"/>
              </a:ext>
            </a:extLst>
          </p:cNvPr>
          <p:cNvSpPr/>
          <p:nvPr/>
        </p:nvSpPr>
        <p:spPr>
          <a:xfrm>
            <a:off x="311578" y="1775594"/>
            <a:ext cx="2603562" cy="275570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4FCE7E59-E6F7-94D9-B576-F9D854485F8D}"/>
              </a:ext>
            </a:extLst>
          </p:cNvPr>
          <p:cNvSpPr/>
          <p:nvPr/>
        </p:nvSpPr>
        <p:spPr>
          <a:xfrm>
            <a:off x="311578" y="1587806"/>
            <a:ext cx="2603563" cy="590757"/>
          </a:xfrm>
          <a:prstGeom prst="rect">
            <a:avLst/>
          </a:prstGeom>
          <a:solidFill>
            <a:srgbClr val="8EAD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F2C295-C79C-EF5E-4D94-44FB06C371F1}"/>
              </a:ext>
            </a:extLst>
          </p:cNvPr>
          <p:cNvSpPr txBox="1">
            <a:spLocks/>
          </p:cNvSpPr>
          <p:nvPr/>
        </p:nvSpPr>
        <p:spPr>
          <a:xfrm>
            <a:off x="164953" y="2658951"/>
            <a:ext cx="2372922" cy="494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endParaRPr lang="pt-BR">
              <a:solidFill>
                <a:srgbClr val="7F7F7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0" name="CuadroTexto 40">
            <a:extLst>
              <a:ext uri="{FF2B5EF4-FFF2-40B4-BE49-F238E27FC236}">
                <a16:creationId xmlns:a16="http://schemas.microsoft.com/office/drawing/2014/main" id="{A7811F55-9AB1-697E-90B1-8667EF0651FC}"/>
              </a:ext>
            </a:extLst>
          </p:cNvPr>
          <p:cNvSpPr txBox="1"/>
          <p:nvPr/>
        </p:nvSpPr>
        <p:spPr>
          <a:xfrm>
            <a:off x="440802" y="2736346"/>
            <a:ext cx="2257044" cy="11661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200" dirty="0">
                <a:latin typeface="Arial"/>
              </a:rPr>
              <a:t>O H2Uppp apoia as empresas na </a:t>
            </a:r>
            <a:r>
              <a:rPr lang="pt-BR" sz="1200" b="1" dirty="0">
                <a:latin typeface="Arial"/>
              </a:rPr>
              <a:t>identificação de ideias </a:t>
            </a:r>
            <a:r>
              <a:rPr lang="pt-BR" sz="1200" dirty="0">
                <a:latin typeface="Arial"/>
              </a:rPr>
              <a:t>de projetos e no </a:t>
            </a:r>
            <a:r>
              <a:rPr lang="pt-BR" sz="1200" b="1" dirty="0">
                <a:latin typeface="Arial"/>
              </a:rPr>
              <a:t>networking</a:t>
            </a:r>
            <a:r>
              <a:rPr lang="pt-BR" sz="1200" dirty="0">
                <a:latin typeface="Arial"/>
              </a:rPr>
              <a:t> com as partes interessadas locais.</a:t>
            </a: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0107A35D-367C-891F-7A75-860AE60FEAAC}"/>
              </a:ext>
            </a:extLst>
          </p:cNvPr>
          <p:cNvSpPr/>
          <p:nvPr/>
        </p:nvSpPr>
        <p:spPr>
          <a:xfrm>
            <a:off x="3071342" y="1598760"/>
            <a:ext cx="2833377" cy="294134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7D412716-BA07-F686-FB1F-2BFF119A1AE9}"/>
              </a:ext>
            </a:extLst>
          </p:cNvPr>
          <p:cNvSpPr/>
          <p:nvPr/>
        </p:nvSpPr>
        <p:spPr>
          <a:xfrm>
            <a:off x="3071340" y="1587806"/>
            <a:ext cx="2833379" cy="590757"/>
          </a:xfrm>
          <a:prstGeom prst="rect">
            <a:avLst/>
          </a:prstGeom>
          <a:solidFill>
            <a:srgbClr val="1999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401D4B62-F80A-6ED7-5AFF-4DB3AF995E1C}"/>
              </a:ext>
            </a:extLst>
          </p:cNvPr>
          <p:cNvSpPr txBox="1"/>
          <p:nvPr/>
        </p:nvSpPr>
        <p:spPr>
          <a:xfrm>
            <a:off x="3245364" y="2328388"/>
            <a:ext cx="252215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 defTabSz="1828434"/>
            <a:r>
              <a:rPr lang="pt-BR" sz="1200" b="1" dirty="0">
                <a:solidFill>
                  <a:srgbClr val="1999C3"/>
                </a:solidFill>
                <a:latin typeface="+mj-lt"/>
                <a:cs typeface="Poppins"/>
              </a:rPr>
              <a:t>Cooperação Público-Privada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49A760-26D6-CF15-649D-D14BE68E7368}"/>
              </a:ext>
            </a:extLst>
          </p:cNvPr>
          <p:cNvSpPr txBox="1">
            <a:spLocks/>
          </p:cNvSpPr>
          <p:nvPr/>
        </p:nvSpPr>
        <p:spPr>
          <a:xfrm>
            <a:off x="4083415" y="2510913"/>
            <a:ext cx="2372922" cy="494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endParaRPr lang="pt-BR">
              <a:solidFill>
                <a:srgbClr val="7F7F7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5" name="CuadroTexto 55">
            <a:extLst>
              <a:ext uri="{FF2B5EF4-FFF2-40B4-BE49-F238E27FC236}">
                <a16:creationId xmlns:a16="http://schemas.microsoft.com/office/drawing/2014/main" id="{1B4CC506-A5A3-F469-472E-D58A339B446F}"/>
              </a:ext>
            </a:extLst>
          </p:cNvPr>
          <p:cNvSpPr txBox="1"/>
          <p:nvPr/>
        </p:nvSpPr>
        <p:spPr>
          <a:xfrm>
            <a:off x="3323771" y="2736346"/>
            <a:ext cx="2322286" cy="17201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200" dirty="0">
                <a:latin typeface="Arial"/>
              </a:rPr>
              <a:t>O H2Uppp apoia empresas privadas europeias/alemãs a cooperar no </a:t>
            </a:r>
            <a:r>
              <a:rPr lang="pt-BR" sz="1200" b="1" dirty="0">
                <a:latin typeface="Arial"/>
              </a:rPr>
              <a:t>desenvolvimento de</a:t>
            </a:r>
            <a:r>
              <a:rPr lang="pt-BR" sz="1200" dirty="0">
                <a:latin typeface="Arial"/>
              </a:rPr>
              <a:t> </a:t>
            </a:r>
            <a:r>
              <a:rPr lang="pt-BR" sz="1200" b="1" dirty="0">
                <a:latin typeface="Arial"/>
              </a:rPr>
              <a:t>projetos em estágio inicial </a:t>
            </a:r>
            <a:r>
              <a:rPr lang="pt-BR" sz="1200" dirty="0">
                <a:latin typeface="Arial"/>
              </a:rPr>
              <a:t>ao longo de toda a cadeia de valor do hidrogênio verde.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9820DBCE-4C55-BF75-D176-5EFD73CAF67A}"/>
              </a:ext>
            </a:extLst>
          </p:cNvPr>
          <p:cNvSpPr/>
          <p:nvPr/>
        </p:nvSpPr>
        <p:spPr>
          <a:xfrm>
            <a:off x="6058256" y="1568544"/>
            <a:ext cx="2734458" cy="297155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1430F8CC-672E-9322-C204-C8C453586353}"/>
              </a:ext>
            </a:extLst>
          </p:cNvPr>
          <p:cNvSpPr/>
          <p:nvPr/>
        </p:nvSpPr>
        <p:spPr>
          <a:xfrm>
            <a:off x="6058254" y="1557591"/>
            <a:ext cx="2734459" cy="590757"/>
          </a:xfrm>
          <a:prstGeom prst="rect">
            <a:avLst/>
          </a:prstGeom>
          <a:solidFill>
            <a:srgbClr val="F2A0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F5D183C7-D5EB-E0A9-B978-4CF716437CE8}"/>
              </a:ext>
            </a:extLst>
          </p:cNvPr>
          <p:cNvSpPr txBox="1"/>
          <p:nvPr/>
        </p:nvSpPr>
        <p:spPr>
          <a:xfrm>
            <a:off x="6358859" y="2328389"/>
            <a:ext cx="213324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 defTabSz="1828434"/>
            <a:r>
              <a:rPr lang="pt-BR" sz="1200" b="1" dirty="0">
                <a:solidFill>
                  <a:srgbClr val="F2A002"/>
                </a:solidFill>
                <a:latin typeface="+mj-lt"/>
                <a:ea typeface="+mn-lt"/>
                <a:cs typeface="Poppins"/>
              </a:rPr>
              <a:t>Know-how e Capacitação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83E088F-736A-4F84-C3F2-D3C4C45DF133}"/>
              </a:ext>
            </a:extLst>
          </p:cNvPr>
          <p:cNvSpPr txBox="1">
            <a:spLocks/>
          </p:cNvSpPr>
          <p:nvPr/>
        </p:nvSpPr>
        <p:spPr>
          <a:xfrm>
            <a:off x="6085339" y="2945887"/>
            <a:ext cx="2372922" cy="4944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endParaRPr lang="pt-BR">
              <a:solidFill>
                <a:srgbClr val="7F7F7F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CuadroTexto 62">
            <a:extLst>
              <a:ext uri="{FF2B5EF4-FFF2-40B4-BE49-F238E27FC236}">
                <a16:creationId xmlns:a16="http://schemas.microsoft.com/office/drawing/2014/main" id="{FA08F6FA-80B6-7962-8A7B-1DDC9903957C}"/>
              </a:ext>
            </a:extLst>
          </p:cNvPr>
          <p:cNvSpPr txBox="1"/>
          <p:nvPr/>
        </p:nvSpPr>
        <p:spPr>
          <a:xfrm>
            <a:off x="6216661" y="2736346"/>
            <a:ext cx="2372923" cy="1443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200" dirty="0">
                <a:latin typeface="Arial"/>
              </a:rPr>
              <a:t>A H2Uppp complementa o desenvolvimento de mercado com </a:t>
            </a:r>
            <a:r>
              <a:rPr lang="pt-BR" sz="1200" b="1" dirty="0">
                <a:latin typeface="Arial"/>
              </a:rPr>
              <a:t>estudos específicos, eventos/workshops e treinamento técnico.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6B8530B-1EFF-B720-0055-AB51F1027109}"/>
              </a:ext>
            </a:extLst>
          </p:cNvPr>
          <p:cNvGrpSpPr/>
          <p:nvPr/>
        </p:nvGrpSpPr>
        <p:grpSpPr>
          <a:xfrm>
            <a:off x="1256922" y="1279600"/>
            <a:ext cx="712874" cy="711436"/>
            <a:chOff x="1256407" y="1277584"/>
            <a:chExt cx="712874" cy="711436"/>
          </a:xfrm>
        </p:grpSpPr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5B9BA3EB-A6CB-6042-BBE1-E536CE482441}"/>
                </a:ext>
              </a:extLst>
            </p:cNvPr>
            <p:cNvSpPr/>
            <p:nvPr/>
          </p:nvSpPr>
          <p:spPr>
            <a:xfrm>
              <a:off x="1256407" y="1277584"/>
              <a:ext cx="712874" cy="711436"/>
            </a:xfrm>
            <a:prstGeom prst="ellipse">
              <a:avLst/>
            </a:prstGeom>
            <a:solidFill>
              <a:srgbClr val="FFFFFF"/>
            </a:solidFill>
            <a:ln w="63500" cap="flat" cmpd="sng" algn="ctr">
              <a:solidFill>
                <a:srgbClr val="8EAD2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23" name="Imagen 1024">
              <a:extLst>
                <a:ext uri="{FF2B5EF4-FFF2-40B4-BE49-F238E27FC236}">
                  <a16:creationId xmlns:a16="http://schemas.microsoft.com/office/drawing/2014/main" id="{7A390723-0C0F-7C9C-3AA0-7BA3C3280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alphaModFix amt="6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21291" y="1380243"/>
              <a:ext cx="436654" cy="436654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6831167-4E5D-D726-2DF9-C808983C3A7E}"/>
              </a:ext>
            </a:extLst>
          </p:cNvPr>
          <p:cNvGrpSpPr/>
          <p:nvPr/>
        </p:nvGrpSpPr>
        <p:grpSpPr>
          <a:xfrm>
            <a:off x="7132564" y="1279600"/>
            <a:ext cx="696102" cy="694697"/>
            <a:chOff x="7132564" y="1279600"/>
            <a:chExt cx="696102" cy="694697"/>
          </a:xfrm>
        </p:grpSpPr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B8E2362D-2A4A-28C5-CB62-89A81C1AE0C4}"/>
                </a:ext>
              </a:extLst>
            </p:cNvPr>
            <p:cNvSpPr/>
            <p:nvPr/>
          </p:nvSpPr>
          <p:spPr>
            <a:xfrm>
              <a:off x="7132564" y="1279600"/>
              <a:ext cx="696102" cy="694697"/>
            </a:xfrm>
            <a:prstGeom prst="ellipse">
              <a:avLst/>
            </a:prstGeom>
            <a:solidFill>
              <a:srgbClr val="FFFFFF"/>
            </a:solidFill>
            <a:ln w="63500" cap="flat" cmpd="sng" algn="ctr">
              <a:solidFill>
                <a:srgbClr val="F2A00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pic>
          <p:nvPicPr>
            <p:cNvPr id="26" name="Imagen 1027">
              <a:extLst>
                <a:ext uri="{FF2B5EF4-FFF2-40B4-BE49-F238E27FC236}">
                  <a16:creationId xmlns:a16="http://schemas.microsoft.com/office/drawing/2014/main" id="{ADFEB826-3965-F4A3-7AF9-C70991A9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alphaModFix amt="64000"/>
            </a:blip>
            <a:stretch>
              <a:fillRect/>
            </a:stretch>
          </p:blipFill>
          <p:spPr>
            <a:xfrm>
              <a:off x="7306590" y="1405528"/>
              <a:ext cx="348050" cy="393013"/>
            </a:xfrm>
            <a:prstGeom prst="rect">
              <a:avLst/>
            </a:prstGeom>
          </p:spPr>
        </p:pic>
      </p:grpSp>
      <p:sp>
        <p:nvSpPr>
          <p:cNvPr id="27" name="Oval 27">
            <a:extLst>
              <a:ext uri="{FF2B5EF4-FFF2-40B4-BE49-F238E27FC236}">
                <a16:creationId xmlns:a16="http://schemas.microsoft.com/office/drawing/2014/main" id="{CE651EA2-BD16-5783-57AA-3C2DC6CC456E}"/>
              </a:ext>
            </a:extLst>
          </p:cNvPr>
          <p:cNvSpPr/>
          <p:nvPr/>
        </p:nvSpPr>
        <p:spPr>
          <a:xfrm>
            <a:off x="4134109" y="1281344"/>
            <a:ext cx="705177" cy="703755"/>
          </a:xfrm>
          <a:prstGeom prst="ellipse">
            <a:avLst/>
          </a:prstGeom>
          <a:solidFill>
            <a:srgbClr val="FFFFFF"/>
          </a:solidFill>
          <a:ln w="63500" cap="flat" cmpd="sng" algn="ctr">
            <a:solidFill>
              <a:srgbClr val="1999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8" name="Gráfico 27" descr="Aperto de mão com preenchimento sólido">
            <a:extLst>
              <a:ext uri="{FF2B5EF4-FFF2-40B4-BE49-F238E27FC236}">
                <a16:creationId xmlns:a16="http://schemas.microsoft.com/office/drawing/2014/main" id="{76C3655C-9E4C-DBBD-845D-387D5EB3F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777" y="1380819"/>
            <a:ext cx="489759" cy="489759"/>
          </a:xfrm>
          <a:prstGeom prst="rect">
            <a:avLst/>
          </a:prstGeom>
        </p:spPr>
      </p:pic>
      <p:sp>
        <p:nvSpPr>
          <p:cNvPr id="29" name="TextBox 29">
            <a:extLst>
              <a:ext uri="{FF2B5EF4-FFF2-40B4-BE49-F238E27FC236}">
                <a16:creationId xmlns:a16="http://schemas.microsoft.com/office/drawing/2014/main" id="{F095A46D-784A-2F9F-25AE-92BF7A561E62}"/>
              </a:ext>
            </a:extLst>
          </p:cNvPr>
          <p:cNvSpPr txBox="1"/>
          <p:nvPr/>
        </p:nvSpPr>
        <p:spPr>
          <a:xfrm>
            <a:off x="379055" y="2273120"/>
            <a:ext cx="25221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8EAD26"/>
                </a:solidFill>
                <a:effectLst/>
                <a:uLnTx/>
                <a:uFillTx/>
                <a:latin typeface="+mj-lt"/>
                <a:ea typeface="+mn-ea"/>
                <a:cs typeface="Poppins"/>
              </a:rPr>
              <a:t>Networking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8EAD26"/>
                </a:solidFill>
                <a:effectLst/>
                <a:uLnTx/>
                <a:uFillTx/>
                <a:latin typeface="+mj-lt"/>
                <a:ea typeface="+mn-ea"/>
                <a:cs typeface="Poppins"/>
              </a:rPr>
              <a:t> e prospecção de projetos</a:t>
            </a:r>
          </a:p>
        </p:txBody>
      </p:sp>
    </p:spTree>
    <p:extLst>
      <p:ext uri="{BB962C8B-B14F-4D97-AF65-F5344CB8AC3E}">
        <p14:creationId xmlns:p14="http://schemas.microsoft.com/office/powerpoint/2010/main" val="21744961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22A5B-4636-37AC-BC30-C094159B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Cooperação Público - Privada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4FC1F-5F2F-50F1-C68F-08B8F935F9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9C37FC-8757-3BDC-F30A-2FF3FD6C78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111EFB-2680-2A93-272B-01D2413A9E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4</a:t>
            </a:fld>
            <a:endParaRPr dirty="0"/>
          </a:p>
        </p:txBody>
      </p:sp>
      <p:grpSp>
        <p:nvGrpSpPr>
          <p:cNvPr id="7" name="Grupo 8">
            <a:extLst>
              <a:ext uri="{FF2B5EF4-FFF2-40B4-BE49-F238E27FC236}">
                <a16:creationId xmlns:a16="http://schemas.microsoft.com/office/drawing/2014/main" id="{A9ADDAA2-69DE-5069-7DAA-9E075E6A2D06}"/>
              </a:ext>
            </a:extLst>
          </p:cNvPr>
          <p:cNvGrpSpPr/>
          <p:nvPr/>
        </p:nvGrpSpPr>
        <p:grpSpPr>
          <a:xfrm>
            <a:off x="1846921" y="2378280"/>
            <a:ext cx="782063" cy="575586"/>
            <a:chOff x="2586916" y="4469162"/>
            <a:chExt cx="1678924" cy="1235662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8CFE359B-381F-73EE-FDF3-A0151B0AD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58" b="1"/>
            <a:stretch/>
          </p:blipFill>
          <p:spPr bwMode="auto">
            <a:xfrm>
              <a:off x="2586916" y="4653116"/>
              <a:ext cx="1678924" cy="105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ángulo 7">
              <a:extLst>
                <a:ext uri="{FF2B5EF4-FFF2-40B4-BE49-F238E27FC236}">
                  <a16:creationId xmlns:a16="http://schemas.microsoft.com/office/drawing/2014/main" id="{B970EEC1-476E-DBA2-0787-18E5284FDA7D}"/>
                </a:ext>
              </a:extLst>
            </p:cNvPr>
            <p:cNvSpPr/>
            <p:nvPr/>
          </p:nvSpPr>
          <p:spPr>
            <a:xfrm>
              <a:off x="3082413" y="4469162"/>
              <a:ext cx="589935" cy="242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0" name="Grupo 12">
            <a:extLst>
              <a:ext uri="{FF2B5EF4-FFF2-40B4-BE49-F238E27FC236}">
                <a16:creationId xmlns:a16="http://schemas.microsoft.com/office/drawing/2014/main" id="{E1B4397E-739C-A2D0-55C8-9A3EFACF8802}"/>
              </a:ext>
            </a:extLst>
          </p:cNvPr>
          <p:cNvGrpSpPr/>
          <p:nvPr/>
        </p:nvGrpSpPr>
        <p:grpSpPr>
          <a:xfrm>
            <a:off x="6651792" y="2378037"/>
            <a:ext cx="782063" cy="575586"/>
            <a:chOff x="2586916" y="4469162"/>
            <a:chExt cx="1678924" cy="1235662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6053BC38-5515-9717-1F92-265CE6FA1A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58" b="1"/>
            <a:stretch/>
          </p:blipFill>
          <p:spPr bwMode="auto">
            <a:xfrm>
              <a:off x="2586916" y="4653116"/>
              <a:ext cx="1678924" cy="105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4">
              <a:extLst>
                <a:ext uri="{FF2B5EF4-FFF2-40B4-BE49-F238E27FC236}">
                  <a16:creationId xmlns:a16="http://schemas.microsoft.com/office/drawing/2014/main" id="{CF16EF39-D554-11F1-53A3-7D58C64DE9F2}"/>
                </a:ext>
              </a:extLst>
            </p:cNvPr>
            <p:cNvSpPr/>
            <p:nvPr/>
          </p:nvSpPr>
          <p:spPr>
            <a:xfrm>
              <a:off x="3082413" y="4469162"/>
              <a:ext cx="589935" cy="242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3" name="CuadroTexto 20">
            <a:extLst>
              <a:ext uri="{FF2B5EF4-FFF2-40B4-BE49-F238E27FC236}">
                <a16:creationId xmlns:a16="http://schemas.microsoft.com/office/drawing/2014/main" id="{C7D30483-8A7A-E80E-640E-71EA89158027}"/>
              </a:ext>
            </a:extLst>
          </p:cNvPr>
          <p:cNvSpPr txBox="1"/>
          <p:nvPr/>
        </p:nvSpPr>
        <p:spPr>
          <a:xfrm>
            <a:off x="1196746" y="3104846"/>
            <a:ext cx="208241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CONTRATO DE SERVIÇO</a:t>
            </a:r>
          </a:p>
        </p:txBody>
      </p:sp>
      <p:sp>
        <p:nvSpPr>
          <p:cNvPr id="14" name="CuadroTexto 21">
            <a:extLst>
              <a:ext uri="{FF2B5EF4-FFF2-40B4-BE49-F238E27FC236}">
                <a16:creationId xmlns:a16="http://schemas.microsoft.com/office/drawing/2014/main" id="{73B45B03-9562-010D-0AAE-94FD13869509}"/>
              </a:ext>
            </a:extLst>
          </p:cNvPr>
          <p:cNvSpPr txBox="1"/>
          <p:nvPr/>
        </p:nvSpPr>
        <p:spPr>
          <a:xfrm>
            <a:off x="5921807" y="3074890"/>
            <a:ext cx="246243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200" b="1" dirty="0">
                <a:solidFill>
                  <a:srgbClr val="F2A002"/>
                </a:solidFill>
              </a:rPr>
              <a:t>CONTRATO DE COOPERAÇÃO</a:t>
            </a:r>
          </a:p>
        </p:txBody>
      </p:sp>
      <p:sp>
        <p:nvSpPr>
          <p:cNvPr id="15" name="CuadroTexto 23">
            <a:extLst>
              <a:ext uri="{FF2B5EF4-FFF2-40B4-BE49-F238E27FC236}">
                <a16:creationId xmlns:a16="http://schemas.microsoft.com/office/drawing/2014/main" id="{C9CCE534-CBD0-42EB-439E-A76520F52EF4}"/>
              </a:ext>
            </a:extLst>
          </p:cNvPr>
          <p:cNvSpPr txBox="1"/>
          <p:nvPr/>
        </p:nvSpPr>
        <p:spPr>
          <a:xfrm>
            <a:off x="406952" y="3403416"/>
            <a:ext cx="373697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/>
              <a:t>Cooperação pública de </a:t>
            </a:r>
            <a:r>
              <a:rPr lang="pt-BR" sz="1200" b="1" dirty="0"/>
              <a:t>até</a:t>
            </a:r>
            <a:r>
              <a:rPr lang="pt-BR" sz="1200" dirty="0"/>
              <a:t> </a:t>
            </a:r>
            <a:r>
              <a:rPr lang="pt-BR" sz="1200" b="1" dirty="0"/>
              <a:t>EUR 200.000</a:t>
            </a:r>
            <a:r>
              <a:rPr lang="pt-BR" sz="1200" dirty="0"/>
              <a:t> para certos serviços</a:t>
            </a:r>
            <a:r>
              <a:rPr lang="pt-BR" sz="1200" b="1" dirty="0"/>
              <a:t> implementados pela empresa</a:t>
            </a:r>
            <a:r>
              <a:rPr lang="pt-BR" sz="1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kern="0" dirty="0">
                <a:latin typeface="+mj-lt"/>
              </a:rPr>
              <a:t>A empresa recebe </a:t>
            </a:r>
            <a:r>
              <a:rPr lang="pt-BR" sz="1200" b="1" kern="0" dirty="0">
                <a:latin typeface="+mj-lt"/>
              </a:rPr>
              <a:t>até um máximo de 50%</a:t>
            </a:r>
            <a:r>
              <a:rPr lang="pt-BR" sz="1200" kern="0" dirty="0">
                <a:latin typeface="+mj-lt"/>
              </a:rPr>
              <a:t> de remuneração por esses serviços.</a:t>
            </a:r>
            <a:endParaRPr lang="pt-BR" sz="1200" kern="0" dirty="0">
              <a:latin typeface="+mj-lt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kern="0" dirty="0">
                <a:latin typeface="+mj-lt"/>
              </a:rPr>
              <a:t>Há um</a:t>
            </a:r>
            <a:r>
              <a:rPr lang="pt-BR" sz="1200" b="1" kern="0" dirty="0">
                <a:latin typeface="+mj-lt"/>
              </a:rPr>
              <a:t> fluxo de dinheiro</a:t>
            </a:r>
            <a:r>
              <a:rPr lang="pt-BR" sz="1200" kern="0" dirty="0">
                <a:latin typeface="+mj-lt"/>
              </a:rPr>
              <a:t> entre as duas partes.</a:t>
            </a:r>
            <a:endParaRPr lang="pt-BR" sz="1200" dirty="0"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/>
              <a:t>São necessárias </a:t>
            </a:r>
            <a:r>
              <a:rPr lang="pt-BR" sz="1200" b="1" dirty="0"/>
              <a:t>auditorias </a:t>
            </a:r>
            <a:r>
              <a:rPr lang="pt-BR" sz="1200" dirty="0"/>
              <a:t>regulares.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16" name="CuadroTexto 30">
            <a:extLst>
              <a:ext uri="{FF2B5EF4-FFF2-40B4-BE49-F238E27FC236}">
                <a16:creationId xmlns:a16="http://schemas.microsoft.com/office/drawing/2014/main" id="{C33B1CF7-3AC7-B0C1-84D9-6F73C0848B0C}"/>
              </a:ext>
            </a:extLst>
          </p:cNvPr>
          <p:cNvSpPr txBox="1"/>
          <p:nvPr/>
        </p:nvSpPr>
        <p:spPr>
          <a:xfrm>
            <a:off x="4810573" y="3403174"/>
            <a:ext cx="394451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/>
              <a:t>A empresa e a GIZ concordam em medidas mensuráveis, que são financiadas e implementadas por cada parte.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rial"/>
                <a:cs typeface="Arial"/>
              </a:rPr>
              <a:t>A cooperação pública inclui uma contribuição de </a:t>
            </a:r>
            <a:r>
              <a:rPr lang="pt-BR" sz="1200" b="1" dirty="0">
                <a:latin typeface="Arial"/>
                <a:cs typeface="Arial"/>
              </a:rPr>
              <a:t>até</a:t>
            </a:r>
            <a:r>
              <a:rPr lang="pt-BR" sz="1200" dirty="0">
                <a:latin typeface="Arial"/>
                <a:cs typeface="Arial"/>
              </a:rPr>
              <a:t> </a:t>
            </a:r>
            <a:r>
              <a:rPr lang="pt-BR" sz="1200" b="1" dirty="0">
                <a:latin typeface="Arial"/>
                <a:cs typeface="Arial"/>
              </a:rPr>
              <a:t>EUR 2.000.000.</a:t>
            </a: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/>
              <a:t>Não há fluxo de dinheiro</a:t>
            </a:r>
            <a:r>
              <a:rPr lang="pt-BR" sz="1200" dirty="0"/>
              <a:t> entre as duas partes.</a:t>
            </a:r>
            <a:endParaRPr lang="en-US" sz="1200" dirty="0"/>
          </a:p>
        </p:txBody>
      </p:sp>
      <p:grpSp>
        <p:nvGrpSpPr>
          <p:cNvPr id="17" name="Grupo 11">
            <a:extLst>
              <a:ext uri="{FF2B5EF4-FFF2-40B4-BE49-F238E27FC236}">
                <a16:creationId xmlns:a16="http://schemas.microsoft.com/office/drawing/2014/main" id="{D176A0C0-A072-1F39-CBFB-5C0A7AB294C1}"/>
              </a:ext>
            </a:extLst>
          </p:cNvPr>
          <p:cNvGrpSpPr/>
          <p:nvPr/>
        </p:nvGrpSpPr>
        <p:grpSpPr>
          <a:xfrm>
            <a:off x="1701011" y="2093711"/>
            <a:ext cx="956799" cy="381588"/>
            <a:chOff x="3506098" y="2639333"/>
            <a:chExt cx="4876800" cy="1967794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D9A5E6C5-23D2-0968-FC2E-A5779B162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C80F0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93"/>
            <a:stretch/>
          </p:blipFill>
          <p:spPr bwMode="auto">
            <a:xfrm>
              <a:off x="3506098" y="2639333"/>
              <a:ext cx="4876800" cy="192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9">
              <a:extLst>
                <a:ext uri="{FF2B5EF4-FFF2-40B4-BE49-F238E27FC236}">
                  <a16:creationId xmlns:a16="http://schemas.microsoft.com/office/drawing/2014/main" id="{C5A5F0E7-824B-7F1A-6CF8-92F8EBB31DBA}"/>
                </a:ext>
              </a:extLst>
            </p:cNvPr>
            <p:cNvSpPr/>
            <p:nvPr/>
          </p:nvSpPr>
          <p:spPr>
            <a:xfrm>
              <a:off x="4265840" y="4395019"/>
              <a:ext cx="475766" cy="1769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0">
              <a:extLst>
                <a:ext uri="{FF2B5EF4-FFF2-40B4-BE49-F238E27FC236}">
                  <a16:creationId xmlns:a16="http://schemas.microsoft.com/office/drawing/2014/main" id="{56430629-E848-2914-BD75-6EDA4075AE0F}"/>
                </a:ext>
              </a:extLst>
            </p:cNvPr>
            <p:cNvSpPr/>
            <p:nvPr/>
          </p:nvSpPr>
          <p:spPr>
            <a:xfrm>
              <a:off x="7212513" y="4430146"/>
              <a:ext cx="475766" cy="1769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upo 15">
            <a:extLst>
              <a:ext uri="{FF2B5EF4-FFF2-40B4-BE49-F238E27FC236}">
                <a16:creationId xmlns:a16="http://schemas.microsoft.com/office/drawing/2014/main" id="{417EAC92-D8F8-9ED2-4BB1-C27D793439AB}"/>
              </a:ext>
            </a:extLst>
          </p:cNvPr>
          <p:cNvGrpSpPr/>
          <p:nvPr/>
        </p:nvGrpSpPr>
        <p:grpSpPr>
          <a:xfrm>
            <a:off x="6502735" y="2098738"/>
            <a:ext cx="956799" cy="381588"/>
            <a:chOff x="3506098" y="2639333"/>
            <a:chExt cx="4876800" cy="196779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52F7C43C-4BD9-F259-BBF9-3CBFE91EE4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FDC4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93"/>
            <a:stretch/>
          </p:blipFill>
          <p:spPr bwMode="auto">
            <a:xfrm>
              <a:off x="3506098" y="2639333"/>
              <a:ext cx="4876800" cy="192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17">
              <a:extLst>
                <a:ext uri="{FF2B5EF4-FFF2-40B4-BE49-F238E27FC236}">
                  <a16:creationId xmlns:a16="http://schemas.microsoft.com/office/drawing/2014/main" id="{6D5620B6-6902-C426-2C57-559669E416F2}"/>
                </a:ext>
              </a:extLst>
            </p:cNvPr>
            <p:cNvSpPr/>
            <p:nvPr/>
          </p:nvSpPr>
          <p:spPr>
            <a:xfrm>
              <a:off x="4265840" y="4395019"/>
              <a:ext cx="475766" cy="1769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ángulo 18">
              <a:extLst>
                <a:ext uri="{FF2B5EF4-FFF2-40B4-BE49-F238E27FC236}">
                  <a16:creationId xmlns:a16="http://schemas.microsoft.com/office/drawing/2014/main" id="{1B1060EE-2817-4F42-9152-8A33B45037EB}"/>
                </a:ext>
              </a:extLst>
            </p:cNvPr>
            <p:cNvSpPr/>
            <p:nvPr/>
          </p:nvSpPr>
          <p:spPr>
            <a:xfrm>
              <a:off x="7212513" y="4430146"/>
              <a:ext cx="475766" cy="17698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Oval 27">
            <a:extLst>
              <a:ext uri="{FF2B5EF4-FFF2-40B4-BE49-F238E27FC236}">
                <a16:creationId xmlns:a16="http://schemas.microsoft.com/office/drawing/2014/main" id="{4771FDD0-626A-D9A6-74F9-8DD2DB927DEB}"/>
              </a:ext>
            </a:extLst>
          </p:cNvPr>
          <p:cNvSpPr/>
          <p:nvPr/>
        </p:nvSpPr>
        <p:spPr>
          <a:xfrm>
            <a:off x="3489643" y="1435243"/>
            <a:ext cx="545484" cy="544383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91DF27E-B1AF-388E-FD1A-469954590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72" t="15484" r="41588" b="15238"/>
          <a:stretch/>
        </p:blipFill>
        <p:spPr>
          <a:xfrm>
            <a:off x="3588681" y="1571184"/>
            <a:ext cx="347408" cy="276999"/>
          </a:xfrm>
          <a:prstGeom prst="rect">
            <a:avLst/>
          </a:prstGeom>
        </p:spPr>
      </p:pic>
      <p:sp>
        <p:nvSpPr>
          <p:cNvPr id="27" name="Oval 27">
            <a:extLst>
              <a:ext uri="{FF2B5EF4-FFF2-40B4-BE49-F238E27FC236}">
                <a16:creationId xmlns:a16="http://schemas.microsoft.com/office/drawing/2014/main" id="{426F0E79-DB8B-2621-EEFA-F191173179EA}"/>
              </a:ext>
            </a:extLst>
          </p:cNvPr>
          <p:cNvSpPr/>
          <p:nvPr/>
        </p:nvSpPr>
        <p:spPr>
          <a:xfrm>
            <a:off x="5106352" y="1430057"/>
            <a:ext cx="572719" cy="5547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6BA380EA-6760-65AF-FEC8-25269F43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35" y="1520182"/>
            <a:ext cx="349636" cy="349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echa: a la izquierda y derecha 29">
            <a:extLst>
              <a:ext uri="{FF2B5EF4-FFF2-40B4-BE49-F238E27FC236}">
                <a16:creationId xmlns:a16="http://schemas.microsoft.com/office/drawing/2014/main" id="{D4662BEC-1233-5E1B-642C-1E50268B472F}"/>
              </a:ext>
            </a:extLst>
          </p:cNvPr>
          <p:cNvSpPr/>
          <p:nvPr/>
        </p:nvSpPr>
        <p:spPr>
          <a:xfrm>
            <a:off x="4342358" y="1571184"/>
            <a:ext cx="456763" cy="247633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CuadroTexto 5">
            <a:extLst>
              <a:ext uri="{FF2B5EF4-FFF2-40B4-BE49-F238E27FC236}">
                <a16:creationId xmlns:a16="http://schemas.microsoft.com/office/drawing/2014/main" id="{24F42927-41FE-EA78-9C2A-5C418A9570BE}"/>
              </a:ext>
            </a:extLst>
          </p:cNvPr>
          <p:cNvSpPr txBox="1"/>
          <p:nvPr/>
        </p:nvSpPr>
        <p:spPr>
          <a:xfrm>
            <a:off x="4954647" y="1128338"/>
            <a:ext cx="8761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00" b="1" dirty="0">
                <a:solidFill>
                  <a:schemeClr val="tx2"/>
                </a:solidFill>
              </a:rPr>
              <a:t>PRIVADO</a:t>
            </a:r>
            <a:endParaRPr lang="es-CL" sz="9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D9D7BC23-9CFE-5CA0-F022-14065B101652}"/>
                  </a:ext>
                </a:extLst>
              </p:cNvPr>
              <p:cNvSpPr txBox="1"/>
              <p:nvPr/>
            </p:nvSpPr>
            <p:spPr>
              <a:xfrm>
                <a:off x="5921807" y="1431967"/>
                <a:ext cx="320144" cy="431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D9D7BC23-9CFE-5CA0-F022-14065B10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07" y="1431967"/>
                <a:ext cx="320144" cy="431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adroTexto 19">
            <a:extLst>
              <a:ext uri="{FF2B5EF4-FFF2-40B4-BE49-F238E27FC236}">
                <a16:creationId xmlns:a16="http://schemas.microsoft.com/office/drawing/2014/main" id="{26CE0E46-73C9-8DBF-AE55-A8B4B0BC673A}"/>
              </a:ext>
            </a:extLst>
          </p:cNvPr>
          <p:cNvSpPr txBox="1"/>
          <p:nvPr/>
        </p:nvSpPr>
        <p:spPr>
          <a:xfrm>
            <a:off x="6279647" y="1557207"/>
            <a:ext cx="465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050" b="1" dirty="0">
                <a:solidFill>
                  <a:schemeClr val="tx2"/>
                </a:solidFill>
              </a:rPr>
              <a:t>50%</a:t>
            </a:r>
          </a:p>
        </p:txBody>
      </p:sp>
      <p:sp>
        <p:nvSpPr>
          <p:cNvPr id="33" name="CuadroTexto 5">
            <a:extLst>
              <a:ext uri="{FF2B5EF4-FFF2-40B4-BE49-F238E27FC236}">
                <a16:creationId xmlns:a16="http://schemas.microsoft.com/office/drawing/2014/main" id="{A3D8BB45-435C-7658-266C-C9953419ED3F}"/>
              </a:ext>
            </a:extLst>
          </p:cNvPr>
          <p:cNvSpPr txBox="1"/>
          <p:nvPr/>
        </p:nvSpPr>
        <p:spPr>
          <a:xfrm>
            <a:off x="3324320" y="1136441"/>
            <a:ext cx="8761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900" b="1" dirty="0">
                <a:solidFill>
                  <a:schemeClr val="tx2"/>
                </a:solidFill>
                <a:latin typeface="Arial"/>
                <a:cs typeface="Arial"/>
              </a:rPr>
              <a:t>PÚBLICO</a:t>
            </a:r>
            <a:endParaRPr lang="es-CL" sz="9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19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3E141-4AED-CA64-6513-CD2D3E18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Cooperação Público-Privada: Requisitos de elegibilidade</a:t>
            </a:r>
            <a:endParaRPr lang="pt-BR" sz="20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9F04C8-7A2E-5508-50D2-77A1D94C28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7582B-6B33-F6DA-827F-C55F8F21A4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0A40CC-E40C-242D-7671-74E51542C6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5</a:t>
            </a:fld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F954CF-6E3B-4410-DA89-235989AACA2E}"/>
              </a:ext>
            </a:extLst>
          </p:cNvPr>
          <p:cNvSpPr txBox="1"/>
          <p:nvPr/>
        </p:nvSpPr>
        <p:spPr>
          <a:xfrm>
            <a:off x="486385" y="1299113"/>
            <a:ext cx="483731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1pPr>
            <a:lvl2pPr marL="91421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2pPr>
            <a:lvl3pPr marL="1828434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3pPr>
            <a:lvl4pPr marL="2742651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4pPr>
            <a:lvl5pPr marL="3656868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5pPr>
            <a:lvl6pPr marL="4571086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6pPr>
            <a:lvl7pPr marL="5485303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7pPr>
            <a:lvl8pPr marL="639952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8pPr>
            <a:lvl9pPr marL="731373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  <a:latin typeface="+mj-lt"/>
                <a:ea typeface="League Spartan" charset="0"/>
                <a:cs typeface="Poppins"/>
              </a:rPr>
              <a:t>REQUISITOS PARA AS EMPRESAS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097DAE-BA98-54A9-67C1-31559D74EE6D}"/>
              </a:ext>
            </a:extLst>
          </p:cNvPr>
          <p:cNvSpPr txBox="1">
            <a:spLocks/>
          </p:cNvSpPr>
          <p:nvPr/>
        </p:nvSpPr>
        <p:spPr>
          <a:xfrm>
            <a:off x="486385" y="1770335"/>
            <a:ext cx="5490211" cy="2678429"/>
          </a:xfrm>
          <a:prstGeom prst="rect">
            <a:avLst/>
          </a:prstGeom>
        </p:spPr>
        <p:txBody>
          <a:bodyPr vert="horz" wrap="square" lIns="217490" tIns="108745" rIns="217490" bIns="108745" rtlCol="0" anchor="t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1pPr>
            <a:lvl2pPr marL="91421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2pPr>
            <a:lvl3pPr marL="1828434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3pPr>
            <a:lvl4pPr marL="2742651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4pPr>
            <a:lvl5pPr marL="3656868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5pPr>
            <a:lvl6pPr marL="4571086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6pPr>
            <a:lvl7pPr marL="5485303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7pPr>
            <a:lvl8pPr marL="639952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8pPr>
            <a:lvl9pPr marL="731373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</a:rPr>
              <a:t>Empresas alemãs e europeias.</a:t>
            </a:r>
            <a:endParaRPr lang="pt-BR" sz="1200" dirty="0">
              <a:solidFill>
                <a:schemeClr val="tx1"/>
              </a:solidFill>
              <a:latin typeface="+mn-lt"/>
              <a:ea typeface="Lato Light" panose="020F0502020204030203" pitchFamily="34" charset="0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Possíveis consórcios com empresas locais como parceiros.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Mínimo 3 anos de existência.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Faturamento médio anual a partir de EUR 800.000 (2020-2022).</a:t>
            </a:r>
            <a:endParaRPr lang="pt-BR" sz="12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Mínimo 8 funcionários.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Solvência econômica e liquidez.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Recursos humanos e qualificações profissionais para desenvolver o projeto PPP.</a:t>
            </a:r>
            <a:endParaRPr lang="pt-BR" sz="12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Ser de propriedade privada e com fins lucrativos.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1989F20D-71CA-7041-6A6F-9D41B11C49D5}"/>
              </a:ext>
            </a:extLst>
          </p:cNvPr>
          <p:cNvGrpSpPr/>
          <p:nvPr/>
        </p:nvGrpSpPr>
        <p:grpSpPr>
          <a:xfrm>
            <a:off x="6096000" y="1299113"/>
            <a:ext cx="3048000" cy="2674869"/>
            <a:chOff x="11301705" y="2717327"/>
            <a:chExt cx="11555120" cy="10218659"/>
          </a:xfrm>
        </p:grpSpPr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7DE874CB-D8BC-4634-45FF-63D3F4FD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4152" y="8884054"/>
              <a:ext cx="10362673" cy="4051932"/>
            </a:xfrm>
            <a:custGeom>
              <a:avLst/>
              <a:gdLst>
                <a:gd name="connsiteX0" fmla="*/ 9799391 w 10362673"/>
                <a:gd name="connsiteY0" fmla="*/ 2875025 h 4051932"/>
                <a:gd name="connsiteX1" fmla="*/ 9799391 w 10362673"/>
                <a:gd name="connsiteY1" fmla="*/ 3117899 h 4051932"/>
                <a:gd name="connsiteX2" fmla="*/ 9928400 w 10362673"/>
                <a:gd name="connsiteY2" fmla="*/ 3117899 h 4051932"/>
                <a:gd name="connsiteX3" fmla="*/ 9928400 w 10362673"/>
                <a:gd name="connsiteY3" fmla="*/ 2875025 h 4051932"/>
                <a:gd name="connsiteX4" fmla="*/ 143061 w 10362673"/>
                <a:gd name="connsiteY4" fmla="*/ 682632 h 4051932"/>
                <a:gd name="connsiteX5" fmla="*/ 214265 w 10362673"/>
                <a:gd name="connsiteY5" fmla="*/ 682632 h 4051932"/>
                <a:gd name="connsiteX6" fmla="*/ 1735029 w 10362673"/>
                <a:gd name="connsiteY6" fmla="*/ 682632 h 4051932"/>
                <a:gd name="connsiteX7" fmla="*/ 1805580 w 10362673"/>
                <a:gd name="connsiteY7" fmla="*/ 682632 h 4051932"/>
                <a:gd name="connsiteX8" fmla="*/ 1948642 w 10362673"/>
                <a:gd name="connsiteY8" fmla="*/ 826267 h 4051932"/>
                <a:gd name="connsiteX9" fmla="*/ 1805580 w 10362673"/>
                <a:gd name="connsiteY9" fmla="*/ 967943 h 4051932"/>
                <a:gd name="connsiteX10" fmla="*/ 1679503 w 10362673"/>
                <a:gd name="connsiteY10" fmla="*/ 967943 h 4051932"/>
                <a:gd name="connsiteX11" fmla="*/ 1069369 w 10362673"/>
                <a:gd name="connsiteY11" fmla="*/ 1437369 h 4051932"/>
                <a:gd name="connsiteX12" fmla="*/ 1069369 w 10362673"/>
                <a:gd name="connsiteY12" fmla="*/ 2705927 h 4051932"/>
                <a:gd name="connsiteX13" fmla="*/ 1249665 w 10362673"/>
                <a:gd name="connsiteY13" fmla="*/ 2886124 h 4051932"/>
                <a:gd name="connsiteX14" fmla="*/ 8716304 w 10362673"/>
                <a:gd name="connsiteY14" fmla="*/ 2886124 h 4051932"/>
                <a:gd name="connsiteX15" fmla="*/ 8834542 w 10362673"/>
                <a:gd name="connsiteY15" fmla="*/ 2831282 h 4051932"/>
                <a:gd name="connsiteX16" fmla="*/ 9074284 w 10362673"/>
                <a:gd name="connsiteY16" fmla="*/ 2546623 h 4051932"/>
                <a:gd name="connsiteX17" fmla="*/ 9193176 w 10362673"/>
                <a:gd name="connsiteY17" fmla="*/ 2491128 h 4051932"/>
                <a:gd name="connsiteX18" fmla="*/ 9727534 w 10362673"/>
                <a:gd name="connsiteY18" fmla="*/ 2491128 h 4051932"/>
                <a:gd name="connsiteX19" fmla="*/ 9799391 w 10362673"/>
                <a:gd name="connsiteY19" fmla="*/ 2563598 h 4051932"/>
                <a:gd name="connsiteX20" fmla="*/ 9799391 w 10362673"/>
                <a:gd name="connsiteY20" fmla="*/ 2713762 h 4051932"/>
                <a:gd name="connsiteX21" fmla="*/ 9928400 w 10362673"/>
                <a:gd name="connsiteY21" fmla="*/ 2713762 h 4051932"/>
                <a:gd name="connsiteX22" fmla="*/ 9928400 w 10362673"/>
                <a:gd name="connsiteY22" fmla="*/ 1922502 h 4051932"/>
                <a:gd name="connsiteX23" fmla="*/ 9965025 w 10362673"/>
                <a:gd name="connsiteY23" fmla="*/ 1886598 h 4051932"/>
                <a:gd name="connsiteX24" fmla="*/ 10326702 w 10362673"/>
                <a:gd name="connsiteY24" fmla="*/ 1886598 h 4051932"/>
                <a:gd name="connsiteX25" fmla="*/ 10362673 w 10362673"/>
                <a:gd name="connsiteY25" fmla="*/ 1922502 h 4051932"/>
                <a:gd name="connsiteX26" fmla="*/ 10362673 w 10362673"/>
                <a:gd name="connsiteY26" fmla="*/ 4016028 h 4051932"/>
                <a:gd name="connsiteX27" fmla="*/ 10326702 w 10362673"/>
                <a:gd name="connsiteY27" fmla="*/ 4051932 h 4051932"/>
                <a:gd name="connsiteX28" fmla="*/ 9965025 w 10362673"/>
                <a:gd name="connsiteY28" fmla="*/ 4051932 h 4051932"/>
                <a:gd name="connsiteX29" fmla="*/ 9928400 w 10362673"/>
                <a:gd name="connsiteY29" fmla="*/ 4016028 h 4051932"/>
                <a:gd name="connsiteX30" fmla="*/ 9928400 w 10362673"/>
                <a:gd name="connsiteY30" fmla="*/ 3279815 h 4051932"/>
                <a:gd name="connsiteX31" fmla="*/ 9799391 w 10362673"/>
                <a:gd name="connsiteY31" fmla="*/ 3279815 h 4051932"/>
                <a:gd name="connsiteX32" fmla="*/ 9799391 w 10362673"/>
                <a:gd name="connsiteY32" fmla="*/ 3429326 h 4051932"/>
                <a:gd name="connsiteX33" fmla="*/ 9727534 w 10362673"/>
                <a:gd name="connsiteY33" fmla="*/ 3501796 h 4051932"/>
                <a:gd name="connsiteX34" fmla="*/ 9193176 w 10362673"/>
                <a:gd name="connsiteY34" fmla="*/ 3501796 h 4051932"/>
                <a:gd name="connsiteX35" fmla="*/ 9074284 w 10362673"/>
                <a:gd name="connsiteY35" fmla="*/ 3445648 h 4051932"/>
                <a:gd name="connsiteX36" fmla="*/ 8834542 w 10362673"/>
                <a:gd name="connsiteY36" fmla="*/ 3158378 h 4051932"/>
                <a:gd name="connsiteX37" fmla="*/ 8716304 w 10362673"/>
                <a:gd name="connsiteY37" fmla="*/ 3102883 h 4051932"/>
                <a:gd name="connsiteX38" fmla="*/ 1249665 w 10362673"/>
                <a:gd name="connsiteY38" fmla="*/ 3102883 h 4051932"/>
                <a:gd name="connsiteX39" fmla="*/ 852490 w 10362673"/>
                <a:gd name="connsiteY39" fmla="*/ 2705927 h 4051932"/>
                <a:gd name="connsiteX40" fmla="*/ 852490 w 10362673"/>
                <a:gd name="connsiteY40" fmla="*/ 1433451 h 4051932"/>
                <a:gd name="connsiteX41" fmla="*/ 269138 w 10362673"/>
                <a:gd name="connsiteY41" fmla="*/ 967943 h 4051932"/>
                <a:gd name="connsiteX42" fmla="*/ 143061 w 10362673"/>
                <a:gd name="connsiteY42" fmla="*/ 967943 h 4051932"/>
                <a:gd name="connsiteX43" fmla="*/ 0 w 10362673"/>
                <a:gd name="connsiteY43" fmla="*/ 826267 h 4051932"/>
                <a:gd name="connsiteX44" fmla="*/ 143061 w 10362673"/>
                <a:gd name="connsiteY44" fmla="*/ 682632 h 4051932"/>
                <a:gd name="connsiteX45" fmla="*/ 143110 w 10362673"/>
                <a:gd name="connsiteY45" fmla="*/ 342756 h 4051932"/>
                <a:gd name="connsiteX46" fmla="*/ 1806199 w 10362673"/>
                <a:gd name="connsiteY46" fmla="*/ 342756 h 4051932"/>
                <a:gd name="connsiteX47" fmla="*/ 1949310 w 10362673"/>
                <a:gd name="connsiteY47" fmla="*/ 485983 h 4051932"/>
                <a:gd name="connsiteX48" fmla="*/ 1806199 w 10362673"/>
                <a:gd name="connsiteY48" fmla="*/ 627256 h 4051932"/>
                <a:gd name="connsiteX49" fmla="*/ 143110 w 10362673"/>
                <a:gd name="connsiteY49" fmla="*/ 627256 h 4051932"/>
                <a:gd name="connsiteX50" fmla="*/ 0 w 10362673"/>
                <a:gd name="connsiteY50" fmla="*/ 485983 h 4051932"/>
                <a:gd name="connsiteX51" fmla="*/ 143110 w 10362673"/>
                <a:gd name="connsiteY51" fmla="*/ 342756 h 4051932"/>
                <a:gd name="connsiteX52" fmla="*/ 143110 w 10362673"/>
                <a:gd name="connsiteY52" fmla="*/ 0 h 4051932"/>
                <a:gd name="connsiteX53" fmla="*/ 1806199 w 10362673"/>
                <a:gd name="connsiteY53" fmla="*/ 0 h 4051932"/>
                <a:gd name="connsiteX54" fmla="*/ 1949310 w 10362673"/>
                <a:gd name="connsiteY54" fmla="*/ 142575 h 4051932"/>
                <a:gd name="connsiteX55" fmla="*/ 1806199 w 10362673"/>
                <a:gd name="connsiteY55" fmla="*/ 284498 h 4051932"/>
                <a:gd name="connsiteX56" fmla="*/ 143110 w 10362673"/>
                <a:gd name="connsiteY56" fmla="*/ 284498 h 4051932"/>
                <a:gd name="connsiteX57" fmla="*/ 0 w 10362673"/>
                <a:gd name="connsiteY57" fmla="*/ 142575 h 4051932"/>
                <a:gd name="connsiteX58" fmla="*/ 143110 w 10362673"/>
                <a:gd name="connsiteY58" fmla="*/ 0 h 405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362673" h="4051932">
                  <a:moveTo>
                    <a:pt x="9799391" y="2875025"/>
                  </a:moveTo>
                  <a:lnTo>
                    <a:pt x="9799391" y="3117899"/>
                  </a:lnTo>
                  <a:lnTo>
                    <a:pt x="9928400" y="3117899"/>
                  </a:lnTo>
                  <a:lnTo>
                    <a:pt x="9928400" y="2875025"/>
                  </a:lnTo>
                  <a:close/>
                  <a:moveTo>
                    <a:pt x="143061" y="682632"/>
                  </a:moveTo>
                  <a:lnTo>
                    <a:pt x="214265" y="682632"/>
                  </a:lnTo>
                  <a:lnTo>
                    <a:pt x="1735029" y="682632"/>
                  </a:lnTo>
                  <a:lnTo>
                    <a:pt x="1805580" y="682632"/>
                  </a:lnTo>
                  <a:cubicBezTo>
                    <a:pt x="1884623" y="682632"/>
                    <a:pt x="1948642" y="747268"/>
                    <a:pt x="1948642" y="826267"/>
                  </a:cubicBezTo>
                  <a:cubicBezTo>
                    <a:pt x="1948642" y="904613"/>
                    <a:pt x="1884623" y="967943"/>
                    <a:pt x="1805580" y="967943"/>
                  </a:cubicBezTo>
                  <a:lnTo>
                    <a:pt x="1679503" y="967943"/>
                  </a:lnTo>
                  <a:cubicBezTo>
                    <a:pt x="1577596" y="1218652"/>
                    <a:pt x="1346346" y="1402766"/>
                    <a:pt x="1069369" y="1437369"/>
                  </a:cubicBezTo>
                  <a:lnTo>
                    <a:pt x="1069369" y="2705927"/>
                  </a:lnTo>
                  <a:cubicBezTo>
                    <a:pt x="1069369" y="2805166"/>
                    <a:pt x="1151024" y="2886124"/>
                    <a:pt x="1249665" y="2886124"/>
                  </a:cubicBezTo>
                  <a:lnTo>
                    <a:pt x="8716304" y="2886124"/>
                  </a:lnTo>
                  <a:cubicBezTo>
                    <a:pt x="8756152" y="2886124"/>
                    <a:pt x="8809065" y="2861315"/>
                    <a:pt x="8834542" y="2831282"/>
                  </a:cubicBezTo>
                  <a:lnTo>
                    <a:pt x="9074284" y="2546623"/>
                  </a:lnTo>
                  <a:cubicBezTo>
                    <a:pt x="9099761" y="2515285"/>
                    <a:pt x="9153327" y="2491128"/>
                    <a:pt x="9193176" y="2491128"/>
                  </a:cubicBezTo>
                  <a:lnTo>
                    <a:pt x="9727534" y="2491128"/>
                  </a:lnTo>
                  <a:cubicBezTo>
                    <a:pt x="9767382" y="2491128"/>
                    <a:pt x="9799391" y="2523772"/>
                    <a:pt x="9799391" y="2563598"/>
                  </a:cubicBezTo>
                  <a:lnTo>
                    <a:pt x="9799391" y="2713762"/>
                  </a:lnTo>
                  <a:lnTo>
                    <a:pt x="9928400" y="2713762"/>
                  </a:lnTo>
                  <a:lnTo>
                    <a:pt x="9928400" y="1922502"/>
                  </a:lnTo>
                  <a:cubicBezTo>
                    <a:pt x="9928400" y="1903571"/>
                    <a:pt x="9945405" y="1886598"/>
                    <a:pt x="9965025" y="1886598"/>
                  </a:cubicBezTo>
                  <a:lnTo>
                    <a:pt x="10326702" y="1886598"/>
                  </a:lnTo>
                  <a:cubicBezTo>
                    <a:pt x="10346322" y="1886598"/>
                    <a:pt x="10362673" y="1903571"/>
                    <a:pt x="10362673" y="1922502"/>
                  </a:cubicBezTo>
                  <a:lnTo>
                    <a:pt x="10362673" y="4016028"/>
                  </a:lnTo>
                  <a:cubicBezTo>
                    <a:pt x="10362673" y="4035612"/>
                    <a:pt x="10346322" y="4051932"/>
                    <a:pt x="10326702" y="4051932"/>
                  </a:cubicBezTo>
                  <a:lnTo>
                    <a:pt x="9965025" y="4051932"/>
                  </a:lnTo>
                  <a:cubicBezTo>
                    <a:pt x="9945405" y="4051932"/>
                    <a:pt x="9928400" y="4035612"/>
                    <a:pt x="9928400" y="4016028"/>
                  </a:cubicBezTo>
                  <a:lnTo>
                    <a:pt x="9928400" y="3279815"/>
                  </a:lnTo>
                  <a:lnTo>
                    <a:pt x="9799391" y="3279815"/>
                  </a:lnTo>
                  <a:lnTo>
                    <a:pt x="9799391" y="3429326"/>
                  </a:lnTo>
                  <a:cubicBezTo>
                    <a:pt x="9799391" y="3468499"/>
                    <a:pt x="9767382" y="3501796"/>
                    <a:pt x="9727534" y="3501796"/>
                  </a:cubicBezTo>
                  <a:lnTo>
                    <a:pt x="9193176" y="3501796"/>
                  </a:lnTo>
                  <a:cubicBezTo>
                    <a:pt x="9153327" y="3501796"/>
                    <a:pt x="9100414" y="3476987"/>
                    <a:pt x="9074284" y="3445648"/>
                  </a:cubicBezTo>
                  <a:lnTo>
                    <a:pt x="8834542" y="3158378"/>
                  </a:lnTo>
                  <a:cubicBezTo>
                    <a:pt x="8809065" y="3128345"/>
                    <a:pt x="8756152" y="3102883"/>
                    <a:pt x="8716304" y="3102883"/>
                  </a:cubicBezTo>
                  <a:lnTo>
                    <a:pt x="1249665" y="3102883"/>
                  </a:lnTo>
                  <a:cubicBezTo>
                    <a:pt x="1030827" y="3102883"/>
                    <a:pt x="852490" y="2924645"/>
                    <a:pt x="852490" y="2705927"/>
                  </a:cubicBezTo>
                  <a:lnTo>
                    <a:pt x="852490" y="1433451"/>
                  </a:lnTo>
                  <a:cubicBezTo>
                    <a:pt x="587271" y="1391014"/>
                    <a:pt x="367779" y="1210817"/>
                    <a:pt x="269138" y="967943"/>
                  </a:cubicBezTo>
                  <a:lnTo>
                    <a:pt x="143061" y="967943"/>
                  </a:lnTo>
                  <a:cubicBezTo>
                    <a:pt x="64671" y="967943"/>
                    <a:pt x="0" y="904613"/>
                    <a:pt x="0" y="826267"/>
                  </a:cubicBezTo>
                  <a:cubicBezTo>
                    <a:pt x="0" y="747268"/>
                    <a:pt x="64671" y="682632"/>
                    <a:pt x="143061" y="682632"/>
                  </a:cubicBezTo>
                  <a:close/>
                  <a:moveTo>
                    <a:pt x="143110" y="342756"/>
                  </a:moveTo>
                  <a:lnTo>
                    <a:pt x="1806199" y="342756"/>
                  </a:lnTo>
                  <a:cubicBezTo>
                    <a:pt x="1885269" y="342756"/>
                    <a:pt x="1949310" y="407208"/>
                    <a:pt x="1949310" y="485983"/>
                  </a:cubicBezTo>
                  <a:cubicBezTo>
                    <a:pt x="1949310" y="564106"/>
                    <a:pt x="1885269" y="627256"/>
                    <a:pt x="1806199" y="627256"/>
                  </a:cubicBezTo>
                  <a:lnTo>
                    <a:pt x="143110" y="627256"/>
                  </a:lnTo>
                  <a:cubicBezTo>
                    <a:pt x="64693" y="627256"/>
                    <a:pt x="0" y="564106"/>
                    <a:pt x="0" y="485983"/>
                  </a:cubicBezTo>
                  <a:cubicBezTo>
                    <a:pt x="0" y="407208"/>
                    <a:pt x="64693" y="342756"/>
                    <a:pt x="143110" y="342756"/>
                  </a:cubicBezTo>
                  <a:close/>
                  <a:moveTo>
                    <a:pt x="143110" y="0"/>
                  </a:moveTo>
                  <a:lnTo>
                    <a:pt x="1806199" y="0"/>
                  </a:lnTo>
                  <a:cubicBezTo>
                    <a:pt x="1885269" y="0"/>
                    <a:pt x="1949310" y="64451"/>
                    <a:pt x="1949310" y="142575"/>
                  </a:cubicBezTo>
                  <a:cubicBezTo>
                    <a:pt x="1949310" y="220698"/>
                    <a:pt x="1885269" y="284498"/>
                    <a:pt x="1806199" y="284498"/>
                  </a:cubicBezTo>
                  <a:lnTo>
                    <a:pt x="143110" y="284498"/>
                  </a:lnTo>
                  <a:cubicBezTo>
                    <a:pt x="64693" y="284498"/>
                    <a:pt x="0" y="220698"/>
                    <a:pt x="0" y="142575"/>
                  </a:cubicBezTo>
                  <a:cubicBezTo>
                    <a:pt x="0" y="64451"/>
                    <a:pt x="64693" y="0"/>
                    <a:pt x="1431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F3EA9AE-8562-E546-2C90-0687EC9E7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1705" y="3322192"/>
              <a:ext cx="4331975" cy="5489856"/>
            </a:xfrm>
            <a:custGeom>
              <a:avLst/>
              <a:gdLst>
                <a:gd name="T0" fmla="*/ 1804 w 6634"/>
                <a:gd name="T1" fmla="*/ 7056 h 8404"/>
                <a:gd name="T2" fmla="*/ 1744 w 6634"/>
                <a:gd name="T3" fmla="*/ 6855 h 8404"/>
                <a:gd name="T4" fmla="*/ 1318 w 6634"/>
                <a:gd name="T5" fmla="*/ 5855 h 8404"/>
                <a:gd name="T6" fmla="*/ 687 w 6634"/>
                <a:gd name="T7" fmla="*/ 4680 h 8404"/>
                <a:gd name="T8" fmla="*/ 441 w 6634"/>
                <a:gd name="T9" fmla="*/ 3318 h 8404"/>
                <a:gd name="T10" fmla="*/ 1286 w 6634"/>
                <a:gd name="T11" fmla="*/ 1282 h 8404"/>
                <a:gd name="T12" fmla="*/ 3317 w 6634"/>
                <a:gd name="T13" fmla="*/ 443 h 8404"/>
                <a:gd name="T14" fmla="*/ 5348 w 6634"/>
                <a:gd name="T15" fmla="*/ 1282 h 8404"/>
                <a:gd name="T16" fmla="*/ 6191 w 6634"/>
                <a:gd name="T17" fmla="*/ 3318 h 8404"/>
                <a:gd name="T18" fmla="*/ 5946 w 6634"/>
                <a:gd name="T19" fmla="*/ 4680 h 8404"/>
                <a:gd name="T20" fmla="*/ 5316 w 6634"/>
                <a:gd name="T21" fmla="*/ 5855 h 8404"/>
                <a:gd name="T22" fmla="*/ 4889 w 6634"/>
                <a:gd name="T23" fmla="*/ 6855 h 8404"/>
                <a:gd name="T24" fmla="*/ 4829 w 6634"/>
                <a:gd name="T25" fmla="*/ 7056 h 8404"/>
                <a:gd name="T26" fmla="*/ 4764 w 6634"/>
                <a:gd name="T27" fmla="*/ 7288 h 8404"/>
                <a:gd name="T28" fmla="*/ 4437 w 6634"/>
                <a:gd name="T29" fmla="*/ 7816 h 8404"/>
                <a:gd name="T30" fmla="*/ 3317 w 6634"/>
                <a:gd name="T31" fmla="*/ 7961 h 8404"/>
                <a:gd name="T32" fmla="*/ 2198 w 6634"/>
                <a:gd name="T33" fmla="*/ 7816 h 8404"/>
                <a:gd name="T34" fmla="*/ 1870 w 6634"/>
                <a:gd name="T35" fmla="*/ 7288 h 8404"/>
                <a:gd name="T36" fmla="*/ 3317 w 6634"/>
                <a:gd name="T37" fmla="*/ 8403 h 8404"/>
                <a:gd name="T38" fmla="*/ 4644 w 6634"/>
                <a:gd name="T39" fmla="*/ 8207 h 8404"/>
                <a:gd name="T40" fmla="*/ 5191 w 6634"/>
                <a:gd name="T41" fmla="*/ 7399 h 8404"/>
                <a:gd name="T42" fmla="*/ 5249 w 6634"/>
                <a:gd name="T43" fmla="*/ 7193 h 8404"/>
                <a:gd name="T44" fmla="*/ 5315 w 6634"/>
                <a:gd name="T45" fmla="*/ 6976 h 8404"/>
                <a:gd name="T46" fmla="*/ 5682 w 6634"/>
                <a:gd name="T47" fmla="*/ 6105 h 8404"/>
                <a:gd name="T48" fmla="*/ 6361 w 6634"/>
                <a:gd name="T49" fmla="*/ 4835 h 8404"/>
                <a:gd name="T50" fmla="*/ 6633 w 6634"/>
                <a:gd name="T51" fmla="*/ 3318 h 8404"/>
                <a:gd name="T52" fmla="*/ 5660 w 6634"/>
                <a:gd name="T53" fmla="*/ 970 h 8404"/>
                <a:gd name="T54" fmla="*/ 3317 w 6634"/>
                <a:gd name="T55" fmla="*/ 0 h 8404"/>
                <a:gd name="T56" fmla="*/ 973 w 6634"/>
                <a:gd name="T57" fmla="*/ 970 h 8404"/>
                <a:gd name="T58" fmla="*/ 0 w 6634"/>
                <a:gd name="T59" fmla="*/ 3318 h 8404"/>
                <a:gd name="T60" fmla="*/ 273 w 6634"/>
                <a:gd name="T61" fmla="*/ 4835 h 8404"/>
                <a:gd name="T62" fmla="*/ 953 w 6634"/>
                <a:gd name="T63" fmla="*/ 6105 h 8404"/>
                <a:gd name="T64" fmla="*/ 1320 w 6634"/>
                <a:gd name="T65" fmla="*/ 6976 h 8404"/>
                <a:gd name="T66" fmla="*/ 1384 w 6634"/>
                <a:gd name="T67" fmla="*/ 7193 h 8404"/>
                <a:gd name="T68" fmla="*/ 1442 w 6634"/>
                <a:gd name="T69" fmla="*/ 7399 h 8404"/>
                <a:gd name="T70" fmla="*/ 1990 w 6634"/>
                <a:gd name="T71" fmla="*/ 8207 h 8404"/>
                <a:gd name="T72" fmla="*/ 3317 w 6634"/>
                <a:gd name="T73" fmla="*/ 8403 h 8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34" h="8404">
                  <a:moveTo>
                    <a:pt x="1804" y="7056"/>
                  </a:moveTo>
                  <a:lnTo>
                    <a:pt x="1804" y="7056"/>
                  </a:lnTo>
                  <a:cubicBezTo>
                    <a:pt x="1784" y="6995"/>
                    <a:pt x="1764" y="6927"/>
                    <a:pt x="1744" y="6855"/>
                  </a:cubicBezTo>
                  <a:lnTo>
                    <a:pt x="1744" y="6855"/>
                  </a:lnTo>
                  <a:cubicBezTo>
                    <a:pt x="1661" y="6567"/>
                    <a:pt x="1558" y="6208"/>
                    <a:pt x="1318" y="5855"/>
                  </a:cubicBezTo>
                  <a:lnTo>
                    <a:pt x="1318" y="5855"/>
                  </a:lnTo>
                  <a:cubicBezTo>
                    <a:pt x="1029" y="5430"/>
                    <a:pt x="827" y="5057"/>
                    <a:pt x="687" y="4680"/>
                  </a:cubicBezTo>
                  <a:lnTo>
                    <a:pt x="687" y="4680"/>
                  </a:lnTo>
                  <a:cubicBezTo>
                    <a:pt x="523" y="4239"/>
                    <a:pt x="441" y="3793"/>
                    <a:pt x="441" y="3318"/>
                  </a:cubicBezTo>
                  <a:lnTo>
                    <a:pt x="441" y="3318"/>
                  </a:lnTo>
                  <a:cubicBezTo>
                    <a:pt x="441" y="2549"/>
                    <a:pt x="741" y="1827"/>
                    <a:pt x="1286" y="1282"/>
                  </a:cubicBezTo>
                  <a:lnTo>
                    <a:pt x="1286" y="1282"/>
                  </a:lnTo>
                  <a:cubicBezTo>
                    <a:pt x="1829" y="741"/>
                    <a:pt x="2550" y="443"/>
                    <a:pt x="3317" y="443"/>
                  </a:cubicBezTo>
                  <a:lnTo>
                    <a:pt x="3317" y="443"/>
                  </a:lnTo>
                  <a:cubicBezTo>
                    <a:pt x="4083" y="443"/>
                    <a:pt x="4804" y="741"/>
                    <a:pt x="5348" y="1282"/>
                  </a:cubicBezTo>
                  <a:lnTo>
                    <a:pt x="5348" y="1282"/>
                  </a:lnTo>
                  <a:cubicBezTo>
                    <a:pt x="5892" y="1827"/>
                    <a:pt x="6191" y="2549"/>
                    <a:pt x="6191" y="3318"/>
                  </a:cubicBezTo>
                  <a:lnTo>
                    <a:pt x="6191" y="3318"/>
                  </a:lnTo>
                  <a:cubicBezTo>
                    <a:pt x="6191" y="3793"/>
                    <a:pt x="6112" y="4239"/>
                    <a:pt x="5946" y="4680"/>
                  </a:cubicBezTo>
                  <a:lnTo>
                    <a:pt x="5946" y="4680"/>
                  </a:lnTo>
                  <a:cubicBezTo>
                    <a:pt x="5806" y="5057"/>
                    <a:pt x="5606" y="5430"/>
                    <a:pt x="5316" y="5855"/>
                  </a:cubicBezTo>
                  <a:lnTo>
                    <a:pt x="5316" y="5855"/>
                  </a:lnTo>
                  <a:cubicBezTo>
                    <a:pt x="5075" y="6208"/>
                    <a:pt x="4972" y="6567"/>
                    <a:pt x="4889" y="6855"/>
                  </a:cubicBezTo>
                  <a:lnTo>
                    <a:pt x="4889" y="6855"/>
                  </a:lnTo>
                  <a:cubicBezTo>
                    <a:pt x="4869" y="6927"/>
                    <a:pt x="4849" y="6995"/>
                    <a:pt x="4829" y="7056"/>
                  </a:cubicBezTo>
                  <a:lnTo>
                    <a:pt x="4829" y="7056"/>
                  </a:lnTo>
                  <a:cubicBezTo>
                    <a:pt x="4802" y="7139"/>
                    <a:pt x="4782" y="7219"/>
                    <a:pt x="4764" y="7288"/>
                  </a:cubicBezTo>
                  <a:lnTo>
                    <a:pt x="4764" y="7288"/>
                  </a:lnTo>
                  <a:cubicBezTo>
                    <a:pt x="4706" y="7508"/>
                    <a:pt x="4657" y="7699"/>
                    <a:pt x="4437" y="7816"/>
                  </a:cubicBezTo>
                  <a:lnTo>
                    <a:pt x="4437" y="7816"/>
                  </a:lnTo>
                  <a:cubicBezTo>
                    <a:pt x="4242" y="7920"/>
                    <a:pt x="3928" y="7961"/>
                    <a:pt x="3317" y="7961"/>
                  </a:cubicBezTo>
                  <a:lnTo>
                    <a:pt x="3317" y="7961"/>
                  </a:lnTo>
                  <a:cubicBezTo>
                    <a:pt x="2705" y="7961"/>
                    <a:pt x="2391" y="7920"/>
                    <a:pt x="2198" y="7816"/>
                  </a:cubicBezTo>
                  <a:lnTo>
                    <a:pt x="2198" y="7816"/>
                  </a:lnTo>
                  <a:cubicBezTo>
                    <a:pt x="1977" y="7699"/>
                    <a:pt x="1927" y="7508"/>
                    <a:pt x="1870" y="7288"/>
                  </a:cubicBezTo>
                  <a:lnTo>
                    <a:pt x="1870" y="7288"/>
                  </a:lnTo>
                  <a:cubicBezTo>
                    <a:pt x="1851" y="7219"/>
                    <a:pt x="1831" y="7139"/>
                    <a:pt x="1804" y="7056"/>
                  </a:cubicBezTo>
                  <a:close/>
                  <a:moveTo>
                    <a:pt x="3317" y="8403"/>
                  </a:moveTo>
                  <a:lnTo>
                    <a:pt x="3317" y="8403"/>
                  </a:lnTo>
                  <a:cubicBezTo>
                    <a:pt x="4017" y="8403"/>
                    <a:pt x="4377" y="8349"/>
                    <a:pt x="4644" y="8207"/>
                  </a:cubicBezTo>
                  <a:lnTo>
                    <a:pt x="4644" y="8207"/>
                  </a:lnTo>
                  <a:cubicBezTo>
                    <a:pt x="5035" y="7997"/>
                    <a:pt x="5126" y="7651"/>
                    <a:pt x="5191" y="7399"/>
                  </a:cubicBezTo>
                  <a:lnTo>
                    <a:pt x="5191" y="7399"/>
                  </a:lnTo>
                  <a:cubicBezTo>
                    <a:pt x="5208" y="7333"/>
                    <a:pt x="5227" y="7264"/>
                    <a:pt x="5249" y="7193"/>
                  </a:cubicBezTo>
                  <a:lnTo>
                    <a:pt x="5249" y="7193"/>
                  </a:lnTo>
                  <a:cubicBezTo>
                    <a:pt x="5272" y="7125"/>
                    <a:pt x="5293" y="7052"/>
                    <a:pt x="5315" y="6976"/>
                  </a:cubicBezTo>
                  <a:lnTo>
                    <a:pt x="5315" y="6976"/>
                  </a:lnTo>
                  <a:cubicBezTo>
                    <a:pt x="5392" y="6706"/>
                    <a:pt x="5480" y="6398"/>
                    <a:pt x="5682" y="6105"/>
                  </a:cubicBezTo>
                  <a:lnTo>
                    <a:pt x="5682" y="6105"/>
                  </a:lnTo>
                  <a:cubicBezTo>
                    <a:pt x="5992" y="5650"/>
                    <a:pt x="6208" y="5246"/>
                    <a:pt x="6361" y="4835"/>
                  </a:cubicBezTo>
                  <a:lnTo>
                    <a:pt x="6361" y="4835"/>
                  </a:lnTo>
                  <a:cubicBezTo>
                    <a:pt x="6545" y="4343"/>
                    <a:pt x="6633" y="3847"/>
                    <a:pt x="6633" y="3318"/>
                  </a:cubicBezTo>
                  <a:lnTo>
                    <a:pt x="6633" y="3318"/>
                  </a:lnTo>
                  <a:cubicBezTo>
                    <a:pt x="6633" y="2431"/>
                    <a:pt x="6288" y="1597"/>
                    <a:pt x="5660" y="970"/>
                  </a:cubicBezTo>
                  <a:lnTo>
                    <a:pt x="5660" y="970"/>
                  </a:lnTo>
                  <a:cubicBezTo>
                    <a:pt x="5034" y="345"/>
                    <a:pt x="4201" y="0"/>
                    <a:pt x="3317" y="0"/>
                  </a:cubicBezTo>
                  <a:lnTo>
                    <a:pt x="3317" y="0"/>
                  </a:lnTo>
                  <a:cubicBezTo>
                    <a:pt x="2432" y="0"/>
                    <a:pt x="1600" y="345"/>
                    <a:pt x="973" y="970"/>
                  </a:cubicBezTo>
                  <a:lnTo>
                    <a:pt x="973" y="970"/>
                  </a:lnTo>
                  <a:cubicBezTo>
                    <a:pt x="345" y="1597"/>
                    <a:pt x="0" y="2431"/>
                    <a:pt x="0" y="3318"/>
                  </a:cubicBezTo>
                  <a:lnTo>
                    <a:pt x="0" y="3318"/>
                  </a:lnTo>
                  <a:cubicBezTo>
                    <a:pt x="0" y="3847"/>
                    <a:pt x="89" y="4343"/>
                    <a:pt x="273" y="4835"/>
                  </a:cubicBezTo>
                  <a:lnTo>
                    <a:pt x="273" y="4835"/>
                  </a:lnTo>
                  <a:cubicBezTo>
                    <a:pt x="425" y="5246"/>
                    <a:pt x="642" y="5650"/>
                    <a:pt x="953" y="6105"/>
                  </a:cubicBezTo>
                  <a:lnTo>
                    <a:pt x="953" y="6105"/>
                  </a:lnTo>
                  <a:cubicBezTo>
                    <a:pt x="1153" y="6398"/>
                    <a:pt x="1241" y="6706"/>
                    <a:pt x="1320" y="6976"/>
                  </a:cubicBezTo>
                  <a:lnTo>
                    <a:pt x="1320" y="6976"/>
                  </a:lnTo>
                  <a:cubicBezTo>
                    <a:pt x="1341" y="7053"/>
                    <a:pt x="1361" y="7125"/>
                    <a:pt x="1384" y="7193"/>
                  </a:cubicBezTo>
                  <a:lnTo>
                    <a:pt x="1384" y="7193"/>
                  </a:lnTo>
                  <a:cubicBezTo>
                    <a:pt x="1407" y="7264"/>
                    <a:pt x="1424" y="7333"/>
                    <a:pt x="1442" y="7399"/>
                  </a:cubicBezTo>
                  <a:lnTo>
                    <a:pt x="1442" y="7399"/>
                  </a:lnTo>
                  <a:cubicBezTo>
                    <a:pt x="1507" y="7651"/>
                    <a:pt x="1598" y="7997"/>
                    <a:pt x="1990" y="8207"/>
                  </a:cubicBezTo>
                  <a:lnTo>
                    <a:pt x="1990" y="8207"/>
                  </a:lnTo>
                  <a:cubicBezTo>
                    <a:pt x="2257" y="8349"/>
                    <a:pt x="2617" y="8403"/>
                    <a:pt x="3317" y="84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96BA1EB3-B05A-3402-73B4-E16DA636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9736" y="3604461"/>
              <a:ext cx="3755261" cy="3755261"/>
            </a:xfrm>
            <a:custGeom>
              <a:avLst/>
              <a:gdLst>
                <a:gd name="connsiteX0" fmla="*/ 1879397 w 3755261"/>
                <a:gd name="connsiteY0" fmla="*/ 1771386 h 3755261"/>
                <a:gd name="connsiteX1" fmla="*/ 1771385 w 3755261"/>
                <a:gd name="connsiteY1" fmla="*/ 1879071 h 3755261"/>
                <a:gd name="connsiteX2" fmla="*/ 1879397 w 3755261"/>
                <a:gd name="connsiteY2" fmla="*/ 1986756 h 3755261"/>
                <a:gd name="connsiteX3" fmla="*/ 1986755 w 3755261"/>
                <a:gd name="connsiteY3" fmla="*/ 1879071 h 3755261"/>
                <a:gd name="connsiteX4" fmla="*/ 1879397 w 3755261"/>
                <a:gd name="connsiteY4" fmla="*/ 1771386 h 3755261"/>
                <a:gd name="connsiteX5" fmla="*/ 1877956 w 3755261"/>
                <a:gd name="connsiteY5" fmla="*/ 1610090 h 3755261"/>
                <a:gd name="connsiteX6" fmla="*/ 2145172 w 3755261"/>
                <a:gd name="connsiteY6" fmla="*/ 1877958 h 3755261"/>
                <a:gd name="connsiteX7" fmla="*/ 1877956 w 3755261"/>
                <a:gd name="connsiteY7" fmla="*/ 2145174 h 3755261"/>
                <a:gd name="connsiteX8" fmla="*/ 1610088 w 3755261"/>
                <a:gd name="connsiteY8" fmla="*/ 1877958 h 3755261"/>
                <a:gd name="connsiteX9" fmla="*/ 1877956 w 3755261"/>
                <a:gd name="connsiteY9" fmla="*/ 1610090 h 3755261"/>
                <a:gd name="connsiteX10" fmla="*/ 1879398 w 3755261"/>
                <a:gd name="connsiteY10" fmla="*/ 1342220 h 3755261"/>
                <a:gd name="connsiteX11" fmla="*/ 1342222 w 3755261"/>
                <a:gd name="connsiteY11" fmla="*/ 1879071 h 3755261"/>
                <a:gd name="connsiteX12" fmla="*/ 1879398 w 3755261"/>
                <a:gd name="connsiteY12" fmla="*/ 2415921 h 3755261"/>
                <a:gd name="connsiteX13" fmla="*/ 2415921 w 3755261"/>
                <a:gd name="connsiteY13" fmla="*/ 1879071 h 3755261"/>
                <a:gd name="connsiteX14" fmla="*/ 1879398 w 3755261"/>
                <a:gd name="connsiteY14" fmla="*/ 1342220 h 3755261"/>
                <a:gd name="connsiteX15" fmla="*/ 1879072 w 3755261"/>
                <a:gd name="connsiteY15" fmla="*/ 1074353 h 3755261"/>
                <a:gd name="connsiteX16" fmla="*/ 2683790 w 3755261"/>
                <a:gd name="connsiteY16" fmla="*/ 1879071 h 3755261"/>
                <a:gd name="connsiteX17" fmla="*/ 1879072 w 3755261"/>
                <a:gd name="connsiteY17" fmla="*/ 2683789 h 3755261"/>
                <a:gd name="connsiteX18" fmla="*/ 1074353 w 3755261"/>
                <a:gd name="connsiteY18" fmla="*/ 1879071 h 3755261"/>
                <a:gd name="connsiteX19" fmla="*/ 1879072 w 3755261"/>
                <a:gd name="connsiteY19" fmla="*/ 1074353 h 3755261"/>
                <a:gd name="connsiteX20" fmla="*/ 1879398 w 3755261"/>
                <a:gd name="connsiteY20" fmla="*/ 806484 h 3755261"/>
                <a:gd name="connsiteX21" fmla="*/ 806486 w 3755261"/>
                <a:gd name="connsiteY21" fmla="*/ 1879071 h 3755261"/>
                <a:gd name="connsiteX22" fmla="*/ 1879398 w 3755261"/>
                <a:gd name="connsiteY22" fmla="*/ 2951657 h 3755261"/>
                <a:gd name="connsiteX23" fmla="*/ 2951657 w 3755261"/>
                <a:gd name="connsiteY23" fmla="*/ 1879071 h 3755261"/>
                <a:gd name="connsiteX24" fmla="*/ 1879398 w 3755261"/>
                <a:gd name="connsiteY24" fmla="*/ 806484 h 3755261"/>
                <a:gd name="connsiteX25" fmla="*/ 1880837 w 3755261"/>
                <a:gd name="connsiteY25" fmla="*/ 538616 h 3755261"/>
                <a:gd name="connsiteX26" fmla="*/ 3222405 w 3755261"/>
                <a:gd name="connsiteY26" fmla="*/ 1879070 h 3755261"/>
                <a:gd name="connsiteX27" fmla="*/ 1880837 w 3755261"/>
                <a:gd name="connsiteY27" fmla="*/ 3219524 h 3755261"/>
                <a:gd name="connsiteX28" fmla="*/ 538616 w 3755261"/>
                <a:gd name="connsiteY28" fmla="*/ 1879070 h 3755261"/>
                <a:gd name="connsiteX29" fmla="*/ 1880837 w 3755261"/>
                <a:gd name="connsiteY29" fmla="*/ 538616 h 3755261"/>
                <a:gd name="connsiteX30" fmla="*/ 1877957 w 3755261"/>
                <a:gd name="connsiteY30" fmla="*/ 267870 h 3755261"/>
                <a:gd name="connsiteX31" fmla="*/ 267868 w 3755261"/>
                <a:gd name="connsiteY31" fmla="*/ 1877633 h 3755261"/>
                <a:gd name="connsiteX32" fmla="*/ 1877957 w 3755261"/>
                <a:gd name="connsiteY32" fmla="*/ 3487395 h 3755261"/>
                <a:gd name="connsiteX33" fmla="*/ 3487393 w 3755261"/>
                <a:gd name="connsiteY33" fmla="*/ 1877633 h 3755261"/>
                <a:gd name="connsiteX34" fmla="*/ 1877957 w 3755261"/>
                <a:gd name="connsiteY34" fmla="*/ 267870 h 3755261"/>
                <a:gd name="connsiteX35" fmla="*/ 1878284 w 3755261"/>
                <a:gd name="connsiteY35" fmla="*/ 0 h 3755261"/>
                <a:gd name="connsiteX36" fmla="*/ 3755261 w 3755261"/>
                <a:gd name="connsiteY36" fmla="*/ 1877631 h 3755261"/>
                <a:gd name="connsiteX37" fmla="*/ 1878284 w 3755261"/>
                <a:gd name="connsiteY37" fmla="*/ 3755261 h 3755261"/>
                <a:gd name="connsiteX38" fmla="*/ 0 w 3755261"/>
                <a:gd name="connsiteY38" fmla="*/ 1877631 h 3755261"/>
                <a:gd name="connsiteX39" fmla="*/ 1878284 w 3755261"/>
                <a:gd name="connsiteY39" fmla="*/ 0 h 37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55261" h="3755261">
                  <a:moveTo>
                    <a:pt x="1879397" y="1771386"/>
                  </a:moveTo>
                  <a:cubicBezTo>
                    <a:pt x="1819172" y="1771386"/>
                    <a:pt x="1771385" y="1819681"/>
                    <a:pt x="1771385" y="1879071"/>
                  </a:cubicBezTo>
                  <a:cubicBezTo>
                    <a:pt x="1771385" y="1938461"/>
                    <a:pt x="1819172" y="1986756"/>
                    <a:pt x="1879397" y="1986756"/>
                  </a:cubicBezTo>
                  <a:cubicBezTo>
                    <a:pt x="1938967" y="1986756"/>
                    <a:pt x="1986755" y="1938461"/>
                    <a:pt x="1986755" y="1879071"/>
                  </a:cubicBezTo>
                  <a:cubicBezTo>
                    <a:pt x="1986755" y="1819681"/>
                    <a:pt x="1938967" y="1771386"/>
                    <a:pt x="1879397" y="1771386"/>
                  </a:cubicBezTo>
                  <a:close/>
                  <a:moveTo>
                    <a:pt x="1877956" y="1610090"/>
                  </a:moveTo>
                  <a:cubicBezTo>
                    <a:pt x="2025903" y="1610090"/>
                    <a:pt x="2145172" y="1730012"/>
                    <a:pt x="2145172" y="1877958"/>
                  </a:cubicBezTo>
                  <a:cubicBezTo>
                    <a:pt x="2145172" y="2025253"/>
                    <a:pt x="2025903" y="2145174"/>
                    <a:pt x="1877956" y="2145174"/>
                  </a:cubicBezTo>
                  <a:cubicBezTo>
                    <a:pt x="1730010" y="2145174"/>
                    <a:pt x="1610088" y="2025253"/>
                    <a:pt x="1610088" y="1877958"/>
                  </a:cubicBezTo>
                  <a:cubicBezTo>
                    <a:pt x="1610088" y="1730012"/>
                    <a:pt x="1730010" y="1610090"/>
                    <a:pt x="1877956" y="1610090"/>
                  </a:cubicBezTo>
                  <a:close/>
                  <a:moveTo>
                    <a:pt x="1879398" y="1342220"/>
                  </a:moveTo>
                  <a:cubicBezTo>
                    <a:pt x="1582710" y="1342220"/>
                    <a:pt x="1342222" y="1582562"/>
                    <a:pt x="1342222" y="1879071"/>
                  </a:cubicBezTo>
                  <a:cubicBezTo>
                    <a:pt x="1342222" y="2175579"/>
                    <a:pt x="1582710" y="2415921"/>
                    <a:pt x="1879398" y="2415921"/>
                  </a:cubicBezTo>
                  <a:cubicBezTo>
                    <a:pt x="2175433" y="2415921"/>
                    <a:pt x="2415921" y="2175579"/>
                    <a:pt x="2415921" y="1879071"/>
                  </a:cubicBezTo>
                  <a:cubicBezTo>
                    <a:pt x="2415921" y="1582562"/>
                    <a:pt x="2175433" y="1342220"/>
                    <a:pt x="1879398" y="1342220"/>
                  </a:cubicBezTo>
                  <a:close/>
                  <a:moveTo>
                    <a:pt x="1879072" y="1074353"/>
                  </a:moveTo>
                  <a:cubicBezTo>
                    <a:pt x="2323234" y="1074353"/>
                    <a:pt x="2683790" y="1435269"/>
                    <a:pt x="2683790" y="1879071"/>
                  </a:cubicBezTo>
                  <a:cubicBezTo>
                    <a:pt x="2683790" y="2322873"/>
                    <a:pt x="2323234" y="2683789"/>
                    <a:pt x="1879072" y="2683789"/>
                  </a:cubicBezTo>
                  <a:cubicBezTo>
                    <a:pt x="1434256" y="2683789"/>
                    <a:pt x="1074353" y="2322873"/>
                    <a:pt x="1074353" y="1879071"/>
                  </a:cubicBezTo>
                  <a:cubicBezTo>
                    <a:pt x="1074353" y="1435269"/>
                    <a:pt x="1434256" y="1074353"/>
                    <a:pt x="1879072" y="1074353"/>
                  </a:cubicBezTo>
                  <a:close/>
                  <a:moveTo>
                    <a:pt x="1879398" y="806484"/>
                  </a:moveTo>
                  <a:cubicBezTo>
                    <a:pt x="1286456" y="806484"/>
                    <a:pt x="806486" y="1286308"/>
                    <a:pt x="806486" y="1879071"/>
                  </a:cubicBezTo>
                  <a:cubicBezTo>
                    <a:pt x="806486" y="2471180"/>
                    <a:pt x="1286456" y="2951657"/>
                    <a:pt x="1879398" y="2951657"/>
                  </a:cubicBezTo>
                  <a:cubicBezTo>
                    <a:pt x="2471687" y="2951657"/>
                    <a:pt x="2951657" y="2471180"/>
                    <a:pt x="2951657" y="1879071"/>
                  </a:cubicBezTo>
                  <a:cubicBezTo>
                    <a:pt x="2951657" y="1286308"/>
                    <a:pt x="2471687" y="806484"/>
                    <a:pt x="1879398" y="806484"/>
                  </a:cubicBezTo>
                  <a:close/>
                  <a:moveTo>
                    <a:pt x="1880837" y="538616"/>
                  </a:moveTo>
                  <a:cubicBezTo>
                    <a:pt x="2621215" y="538616"/>
                    <a:pt x="3222405" y="1138654"/>
                    <a:pt x="3222405" y="1879070"/>
                  </a:cubicBezTo>
                  <a:cubicBezTo>
                    <a:pt x="3222405" y="2619487"/>
                    <a:pt x="2621215" y="3219524"/>
                    <a:pt x="1880837" y="3219524"/>
                  </a:cubicBezTo>
                  <a:cubicBezTo>
                    <a:pt x="1139806" y="3219524"/>
                    <a:pt x="538616" y="2619487"/>
                    <a:pt x="538616" y="1879070"/>
                  </a:cubicBezTo>
                  <a:cubicBezTo>
                    <a:pt x="538616" y="1138654"/>
                    <a:pt x="1139806" y="538616"/>
                    <a:pt x="1880837" y="538616"/>
                  </a:cubicBezTo>
                  <a:close/>
                  <a:moveTo>
                    <a:pt x="1877957" y="267870"/>
                  </a:moveTo>
                  <a:cubicBezTo>
                    <a:pt x="988979" y="267870"/>
                    <a:pt x="267868" y="987821"/>
                    <a:pt x="267868" y="1877633"/>
                  </a:cubicBezTo>
                  <a:cubicBezTo>
                    <a:pt x="267868" y="2766138"/>
                    <a:pt x="988979" y="3487395"/>
                    <a:pt x="1877957" y="3487395"/>
                  </a:cubicBezTo>
                  <a:cubicBezTo>
                    <a:pt x="2766935" y="3487395"/>
                    <a:pt x="3487393" y="2766138"/>
                    <a:pt x="3487393" y="1877633"/>
                  </a:cubicBezTo>
                  <a:cubicBezTo>
                    <a:pt x="3487393" y="987821"/>
                    <a:pt x="2766935" y="267870"/>
                    <a:pt x="1877957" y="267870"/>
                  </a:cubicBezTo>
                  <a:close/>
                  <a:moveTo>
                    <a:pt x="1878284" y="0"/>
                  </a:moveTo>
                  <a:cubicBezTo>
                    <a:pt x="2914736" y="0"/>
                    <a:pt x="3755261" y="840526"/>
                    <a:pt x="3755261" y="1877631"/>
                  </a:cubicBezTo>
                  <a:cubicBezTo>
                    <a:pt x="3755261" y="2914736"/>
                    <a:pt x="2914736" y="3755261"/>
                    <a:pt x="1878284" y="3755261"/>
                  </a:cubicBezTo>
                  <a:cubicBezTo>
                    <a:pt x="841179" y="3755261"/>
                    <a:pt x="0" y="2914736"/>
                    <a:pt x="0" y="1877631"/>
                  </a:cubicBezTo>
                  <a:cubicBezTo>
                    <a:pt x="0" y="840526"/>
                    <a:pt x="841179" y="0"/>
                    <a:pt x="1878284" y="0"/>
                  </a:cubicBezTo>
                  <a:close/>
                </a:path>
              </a:pathLst>
            </a:custGeom>
            <a:solidFill>
              <a:srgbClr val="009999">
                <a:alpha val="62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4367FC7D-ED78-E9BA-4F2C-E062143C8A1B}"/>
                </a:ext>
              </a:extLst>
            </p:cNvPr>
            <p:cNvGrpSpPr/>
            <p:nvPr/>
          </p:nvGrpSpPr>
          <p:grpSpPr>
            <a:xfrm>
              <a:off x="13473453" y="2717327"/>
              <a:ext cx="2752918" cy="2759330"/>
              <a:chOff x="13473453" y="2717327"/>
              <a:chExt cx="2752918" cy="2759330"/>
            </a:xfrm>
          </p:grpSpPr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8A99C86B-6C37-CA0E-3C2C-4418B8E1E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2869" y="2717327"/>
                <a:ext cx="693502" cy="699260"/>
              </a:xfrm>
              <a:custGeom>
                <a:avLst/>
                <a:gdLst>
                  <a:gd name="connsiteX0" fmla="*/ 693502 w 693502"/>
                  <a:gd name="connsiteY0" fmla="*/ 308193 h 699261"/>
                  <a:gd name="connsiteX1" fmla="*/ 309978 w 693502"/>
                  <a:gd name="connsiteY1" fmla="*/ 693385 h 699261"/>
                  <a:gd name="connsiteX2" fmla="*/ 43206 w 693502"/>
                  <a:gd name="connsiteY2" fmla="*/ 699261 h 699261"/>
                  <a:gd name="connsiteX3" fmla="*/ 425426 w 693502"/>
                  <a:gd name="connsiteY3" fmla="*/ 315375 h 699261"/>
                  <a:gd name="connsiteX4" fmla="*/ 385309 w 693502"/>
                  <a:gd name="connsiteY4" fmla="*/ 0 h 699261"/>
                  <a:gd name="connsiteX5" fmla="*/ 382701 w 693502"/>
                  <a:gd name="connsiteY5" fmla="*/ 271832 h 699261"/>
                  <a:gd name="connsiteX6" fmla="*/ 0 w 693502"/>
                  <a:gd name="connsiteY6" fmla="*/ 656056 h 699261"/>
                  <a:gd name="connsiteX7" fmla="*/ 1304 w 693502"/>
                  <a:gd name="connsiteY7" fmla="*/ 400560 h 699261"/>
                  <a:gd name="connsiteX8" fmla="*/ 0 w 693502"/>
                  <a:gd name="connsiteY8" fmla="*/ 386184 h 69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502" h="699261">
                    <a:moveTo>
                      <a:pt x="693502" y="308193"/>
                    </a:moveTo>
                    <a:lnTo>
                      <a:pt x="309978" y="693385"/>
                    </a:lnTo>
                    <a:cubicBezTo>
                      <a:pt x="219314" y="684898"/>
                      <a:pt x="130608" y="686857"/>
                      <a:pt x="43206" y="699261"/>
                    </a:cubicBezTo>
                    <a:lnTo>
                      <a:pt x="425426" y="315375"/>
                    </a:lnTo>
                    <a:close/>
                    <a:moveTo>
                      <a:pt x="385309" y="0"/>
                    </a:moveTo>
                    <a:lnTo>
                      <a:pt x="382701" y="271832"/>
                    </a:lnTo>
                    <a:lnTo>
                      <a:pt x="0" y="656056"/>
                    </a:lnTo>
                    <a:lnTo>
                      <a:pt x="1304" y="400560"/>
                    </a:lnTo>
                    <a:lnTo>
                      <a:pt x="0" y="386184"/>
                    </a:lnTo>
                    <a:close/>
                  </a:path>
                </a:pathLst>
              </a:custGeom>
              <a:solidFill>
                <a:srgbClr val="3E8E9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2524E498-73C0-F0E3-1E5F-5902E7BF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39" y="2967914"/>
                <a:ext cx="2258158" cy="2258157"/>
              </a:xfrm>
              <a:custGeom>
                <a:avLst/>
                <a:gdLst>
                  <a:gd name="T0" fmla="*/ 29 w 3458"/>
                  <a:gd name="T1" fmla="*/ 3431 h 3459"/>
                  <a:gd name="T2" fmla="*/ 29 w 3458"/>
                  <a:gd name="T3" fmla="*/ 3431 h 3459"/>
                  <a:gd name="T4" fmla="*/ 29 w 3458"/>
                  <a:gd name="T5" fmla="*/ 3328 h 3459"/>
                  <a:gd name="T6" fmla="*/ 3327 w 3458"/>
                  <a:gd name="T7" fmla="*/ 29 h 3459"/>
                  <a:gd name="T8" fmla="*/ 3327 w 3458"/>
                  <a:gd name="T9" fmla="*/ 29 h 3459"/>
                  <a:gd name="T10" fmla="*/ 3430 w 3458"/>
                  <a:gd name="T11" fmla="*/ 29 h 3459"/>
                  <a:gd name="T12" fmla="*/ 3430 w 3458"/>
                  <a:gd name="T13" fmla="*/ 29 h 3459"/>
                  <a:gd name="T14" fmla="*/ 3430 w 3458"/>
                  <a:gd name="T15" fmla="*/ 132 h 3459"/>
                  <a:gd name="T16" fmla="*/ 131 w 3458"/>
                  <a:gd name="T17" fmla="*/ 3431 h 3459"/>
                  <a:gd name="T18" fmla="*/ 131 w 3458"/>
                  <a:gd name="T19" fmla="*/ 3431 h 3459"/>
                  <a:gd name="T20" fmla="*/ 29 w 3458"/>
                  <a:gd name="T21" fmla="*/ 3431 h 3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58" h="3459">
                    <a:moveTo>
                      <a:pt x="29" y="3431"/>
                    </a:moveTo>
                    <a:lnTo>
                      <a:pt x="29" y="3431"/>
                    </a:lnTo>
                    <a:cubicBezTo>
                      <a:pt x="0" y="3402"/>
                      <a:pt x="0" y="3356"/>
                      <a:pt x="29" y="3328"/>
                    </a:cubicBezTo>
                    <a:lnTo>
                      <a:pt x="3327" y="29"/>
                    </a:lnTo>
                    <a:lnTo>
                      <a:pt x="3327" y="29"/>
                    </a:lnTo>
                    <a:cubicBezTo>
                      <a:pt x="3355" y="0"/>
                      <a:pt x="3402" y="0"/>
                      <a:pt x="3430" y="29"/>
                    </a:cubicBezTo>
                    <a:lnTo>
                      <a:pt x="3430" y="29"/>
                    </a:lnTo>
                    <a:cubicBezTo>
                      <a:pt x="3457" y="58"/>
                      <a:pt x="3457" y="103"/>
                      <a:pt x="3430" y="132"/>
                    </a:cubicBezTo>
                    <a:lnTo>
                      <a:pt x="131" y="3431"/>
                    </a:lnTo>
                    <a:lnTo>
                      <a:pt x="131" y="3431"/>
                    </a:lnTo>
                    <a:cubicBezTo>
                      <a:pt x="103" y="3458"/>
                      <a:pt x="57" y="3458"/>
                      <a:pt x="29" y="3431"/>
                    </a:cubicBezTo>
                  </a:path>
                </a:pathLst>
              </a:custGeom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D492891-E2A0-F978-31F5-F19DDCF69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3453" y="4857393"/>
                <a:ext cx="619264" cy="619264"/>
              </a:xfrm>
              <a:custGeom>
                <a:avLst/>
                <a:gdLst>
                  <a:gd name="T0" fmla="*/ 0 w 949"/>
                  <a:gd name="T1" fmla="*/ 948 h 949"/>
                  <a:gd name="T2" fmla="*/ 398 w 949"/>
                  <a:gd name="T3" fmla="*/ 0 h 949"/>
                  <a:gd name="T4" fmla="*/ 514 w 949"/>
                  <a:gd name="T5" fmla="*/ 434 h 949"/>
                  <a:gd name="T6" fmla="*/ 948 w 949"/>
                  <a:gd name="T7" fmla="*/ 550 h 949"/>
                  <a:gd name="T8" fmla="*/ 0 w 949"/>
                  <a:gd name="T9" fmla="*/ 94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9" h="949">
                    <a:moveTo>
                      <a:pt x="0" y="948"/>
                    </a:moveTo>
                    <a:lnTo>
                      <a:pt x="398" y="0"/>
                    </a:lnTo>
                    <a:lnTo>
                      <a:pt x="514" y="434"/>
                    </a:lnTo>
                    <a:lnTo>
                      <a:pt x="948" y="550"/>
                    </a:lnTo>
                    <a:lnTo>
                      <a:pt x="0" y="948"/>
                    </a:lnTo>
                  </a:path>
                </a:pathLst>
              </a:custGeom>
              <a:solidFill>
                <a:srgbClr val="3E8E99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057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D24C2-39B5-BB03-958A-AAE2F7C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dirty="0"/>
              <a:t>Cooperação Público-Privada: Requisitos de elegibilidade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FE7C00-4F90-3C1F-6507-0E6E1C4742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294FEC-9CA4-32CC-026F-2E722A384F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61C029-B856-9390-68A2-B0F5E928FB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6</a:t>
            </a:fld>
            <a:endParaRPr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D1BF4E5-0938-7695-07E2-87ECE637563F}"/>
              </a:ext>
            </a:extLst>
          </p:cNvPr>
          <p:cNvSpPr txBox="1"/>
          <p:nvPr/>
        </p:nvSpPr>
        <p:spPr>
          <a:xfrm>
            <a:off x="3870530" y="1270330"/>
            <a:ext cx="527347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1pPr>
            <a:lvl2pPr marL="91421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2pPr>
            <a:lvl3pPr marL="1828434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3pPr>
            <a:lvl4pPr marL="2742651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4pPr>
            <a:lvl5pPr marL="3656868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5pPr>
            <a:lvl6pPr marL="4571086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6pPr>
            <a:lvl7pPr marL="5485303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7pPr>
            <a:lvl8pPr marL="639952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8pPr>
            <a:lvl9pPr marL="731373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9pPr>
          </a:lstStyle>
          <a:p>
            <a:r>
              <a:rPr lang="pt-BR" sz="1200" b="1" dirty="0">
                <a:solidFill>
                  <a:schemeClr val="accent5"/>
                </a:solidFill>
                <a:latin typeface="+mj-lt"/>
                <a:ea typeface="League Spartan" charset="0"/>
                <a:cs typeface="Poppins"/>
              </a:rPr>
              <a:t>REQUISITOS PARA OS PROJETOS DE COOPERAÇÃO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69072F-648E-A726-7C03-75BE13DB63FD}"/>
              </a:ext>
            </a:extLst>
          </p:cNvPr>
          <p:cNvSpPr txBox="1">
            <a:spLocks/>
          </p:cNvSpPr>
          <p:nvPr/>
        </p:nvSpPr>
        <p:spPr>
          <a:xfrm>
            <a:off x="3763257" y="1671507"/>
            <a:ext cx="5273470" cy="2955427"/>
          </a:xfrm>
          <a:prstGeom prst="rect">
            <a:avLst/>
          </a:prstGeom>
        </p:spPr>
        <p:txBody>
          <a:bodyPr vert="horz" wrap="square" lIns="217490" tIns="108745" rIns="217490" bIns="108745" rtlCol="0" anchor="t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1pPr>
            <a:lvl2pPr marL="91421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2pPr>
            <a:lvl3pPr marL="1828434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3pPr>
            <a:lvl4pPr marL="2742651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4pPr>
            <a:lvl5pPr marL="3656868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5pPr>
            <a:lvl6pPr marL="4571086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6pPr>
            <a:lvl7pPr marL="5485303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7pPr>
            <a:lvl8pPr marL="6399520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8pPr>
            <a:lvl9pPr marL="7313737" algn="l" defTabSz="1828434" rtl="0" eaLnBrk="1" latinLnBrk="0" hangingPunct="1">
              <a:defRPr sz="3600" kern="1200">
                <a:solidFill>
                  <a:srgbClr val="7F7F7F"/>
                </a:solidFill>
                <a:latin typeface="Calibri" panose="020F0502020204030204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Contribuição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Pública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mínima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 de EUR 50.000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A empresa privada deve contribuir com pelo menos 50% dos custos do projeto PPP. 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Mukta ExtraLight" panose="020B0000000000000000" pitchFamily="34" charset="77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H2 Verde (ao longo de toda a cadeia de valor)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Deve ser adaptado às condições do país.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O projeto continua a ter impacto após o período de implementação da PPP.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</a:rPr>
              <a:t>Cumprimento das normas de sustentabilidade, sobretudo </a:t>
            </a:r>
            <a:r>
              <a:rPr lang="pt-BR" sz="1200" i="1" dirty="0">
                <a:solidFill>
                  <a:schemeClr val="tx1"/>
                </a:solidFill>
                <a:latin typeface="+mn-lt"/>
                <a:ea typeface="Lato Light"/>
              </a:rPr>
              <a:t>EU RED II </a:t>
            </a:r>
            <a:r>
              <a:rPr lang="pt-BR" sz="1200" i="1" dirty="0" err="1">
                <a:solidFill>
                  <a:schemeClr val="tx1"/>
                </a:solidFill>
                <a:latin typeface="+mn-lt"/>
                <a:ea typeface="Lato Light"/>
              </a:rPr>
              <a:t>Delegated</a:t>
            </a:r>
            <a:r>
              <a:rPr lang="pt-BR" sz="1200" i="1" dirty="0">
                <a:solidFill>
                  <a:schemeClr val="tx1"/>
                </a:solidFill>
                <a:latin typeface="+mn-lt"/>
                <a:ea typeface="Lato Light"/>
              </a:rPr>
              <a:t> Acts2</a:t>
            </a:r>
            <a:r>
              <a:rPr lang="pt-BR" sz="1200" dirty="0">
                <a:solidFill>
                  <a:schemeClr val="tx1"/>
                </a:solidFill>
                <a:latin typeface="+mn-lt"/>
                <a:ea typeface="Lato Light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Possuir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benefício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público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 Light"/>
                <a:cs typeface="Arial"/>
              </a:rPr>
              <a:t>.</a:t>
            </a:r>
            <a:endParaRPr lang="pt-BR" sz="1200" dirty="0">
              <a:solidFill>
                <a:schemeClr val="tx1"/>
              </a:solidFill>
              <a:latin typeface="+mn-lt"/>
              <a:ea typeface="Lato Light"/>
              <a:cs typeface="Arial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1DE4210D-5F3F-5F52-846D-94B13F0F7A2C}"/>
              </a:ext>
            </a:extLst>
          </p:cNvPr>
          <p:cNvGrpSpPr/>
          <p:nvPr/>
        </p:nvGrpSpPr>
        <p:grpSpPr>
          <a:xfrm flipH="1">
            <a:off x="0" y="1671507"/>
            <a:ext cx="3081869" cy="2679015"/>
            <a:chOff x="11301705" y="2717327"/>
            <a:chExt cx="11555120" cy="10218659"/>
          </a:xfrm>
        </p:grpSpPr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A2A5AAFD-028B-C715-726B-7F86ABE90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4152" y="8884054"/>
              <a:ext cx="10362673" cy="4051932"/>
            </a:xfrm>
            <a:custGeom>
              <a:avLst/>
              <a:gdLst>
                <a:gd name="connsiteX0" fmla="*/ 9799391 w 10362673"/>
                <a:gd name="connsiteY0" fmla="*/ 2875025 h 4051932"/>
                <a:gd name="connsiteX1" fmla="*/ 9799391 w 10362673"/>
                <a:gd name="connsiteY1" fmla="*/ 3117899 h 4051932"/>
                <a:gd name="connsiteX2" fmla="*/ 9928400 w 10362673"/>
                <a:gd name="connsiteY2" fmla="*/ 3117899 h 4051932"/>
                <a:gd name="connsiteX3" fmla="*/ 9928400 w 10362673"/>
                <a:gd name="connsiteY3" fmla="*/ 2875025 h 4051932"/>
                <a:gd name="connsiteX4" fmla="*/ 143061 w 10362673"/>
                <a:gd name="connsiteY4" fmla="*/ 682632 h 4051932"/>
                <a:gd name="connsiteX5" fmla="*/ 214265 w 10362673"/>
                <a:gd name="connsiteY5" fmla="*/ 682632 h 4051932"/>
                <a:gd name="connsiteX6" fmla="*/ 1735029 w 10362673"/>
                <a:gd name="connsiteY6" fmla="*/ 682632 h 4051932"/>
                <a:gd name="connsiteX7" fmla="*/ 1805580 w 10362673"/>
                <a:gd name="connsiteY7" fmla="*/ 682632 h 4051932"/>
                <a:gd name="connsiteX8" fmla="*/ 1948642 w 10362673"/>
                <a:gd name="connsiteY8" fmla="*/ 826267 h 4051932"/>
                <a:gd name="connsiteX9" fmla="*/ 1805580 w 10362673"/>
                <a:gd name="connsiteY9" fmla="*/ 967943 h 4051932"/>
                <a:gd name="connsiteX10" fmla="*/ 1679503 w 10362673"/>
                <a:gd name="connsiteY10" fmla="*/ 967943 h 4051932"/>
                <a:gd name="connsiteX11" fmla="*/ 1069369 w 10362673"/>
                <a:gd name="connsiteY11" fmla="*/ 1437369 h 4051932"/>
                <a:gd name="connsiteX12" fmla="*/ 1069369 w 10362673"/>
                <a:gd name="connsiteY12" fmla="*/ 2705927 h 4051932"/>
                <a:gd name="connsiteX13" fmla="*/ 1249665 w 10362673"/>
                <a:gd name="connsiteY13" fmla="*/ 2886124 h 4051932"/>
                <a:gd name="connsiteX14" fmla="*/ 8716304 w 10362673"/>
                <a:gd name="connsiteY14" fmla="*/ 2886124 h 4051932"/>
                <a:gd name="connsiteX15" fmla="*/ 8834542 w 10362673"/>
                <a:gd name="connsiteY15" fmla="*/ 2831282 h 4051932"/>
                <a:gd name="connsiteX16" fmla="*/ 9074284 w 10362673"/>
                <a:gd name="connsiteY16" fmla="*/ 2546623 h 4051932"/>
                <a:gd name="connsiteX17" fmla="*/ 9193176 w 10362673"/>
                <a:gd name="connsiteY17" fmla="*/ 2491128 h 4051932"/>
                <a:gd name="connsiteX18" fmla="*/ 9727534 w 10362673"/>
                <a:gd name="connsiteY18" fmla="*/ 2491128 h 4051932"/>
                <a:gd name="connsiteX19" fmla="*/ 9799391 w 10362673"/>
                <a:gd name="connsiteY19" fmla="*/ 2563598 h 4051932"/>
                <a:gd name="connsiteX20" fmla="*/ 9799391 w 10362673"/>
                <a:gd name="connsiteY20" fmla="*/ 2713762 h 4051932"/>
                <a:gd name="connsiteX21" fmla="*/ 9928400 w 10362673"/>
                <a:gd name="connsiteY21" fmla="*/ 2713762 h 4051932"/>
                <a:gd name="connsiteX22" fmla="*/ 9928400 w 10362673"/>
                <a:gd name="connsiteY22" fmla="*/ 1922502 h 4051932"/>
                <a:gd name="connsiteX23" fmla="*/ 9965025 w 10362673"/>
                <a:gd name="connsiteY23" fmla="*/ 1886598 h 4051932"/>
                <a:gd name="connsiteX24" fmla="*/ 10326702 w 10362673"/>
                <a:gd name="connsiteY24" fmla="*/ 1886598 h 4051932"/>
                <a:gd name="connsiteX25" fmla="*/ 10362673 w 10362673"/>
                <a:gd name="connsiteY25" fmla="*/ 1922502 h 4051932"/>
                <a:gd name="connsiteX26" fmla="*/ 10362673 w 10362673"/>
                <a:gd name="connsiteY26" fmla="*/ 4016028 h 4051932"/>
                <a:gd name="connsiteX27" fmla="*/ 10326702 w 10362673"/>
                <a:gd name="connsiteY27" fmla="*/ 4051932 h 4051932"/>
                <a:gd name="connsiteX28" fmla="*/ 9965025 w 10362673"/>
                <a:gd name="connsiteY28" fmla="*/ 4051932 h 4051932"/>
                <a:gd name="connsiteX29" fmla="*/ 9928400 w 10362673"/>
                <a:gd name="connsiteY29" fmla="*/ 4016028 h 4051932"/>
                <a:gd name="connsiteX30" fmla="*/ 9928400 w 10362673"/>
                <a:gd name="connsiteY30" fmla="*/ 3279815 h 4051932"/>
                <a:gd name="connsiteX31" fmla="*/ 9799391 w 10362673"/>
                <a:gd name="connsiteY31" fmla="*/ 3279815 h 4051932"/>
                <a:gd name="connsiteX32" fmla="*/ 9799391 w 10362673"/>
                <a:gd name="connsiteY32" fmla="*/ 3429326 h 4051932"/>
                <a:gd name="connsiteX33" fmla="*/ 9727534 w 10362673"/>
                <a:gd name="connsiteY33" fmla="*/ 3501796 h 4051932"/>
                <a:gd name="connsiteX34" fmla="*/ 9193176 w 10362673"/>
                <a:gd name="connsiteY34" fmla="*/ 3501796 h 4051932"/>
                <a:gd name="connsiteX35" fmla="*/ 9074284 w 10362673"/>
                <a:gd name="connsiteY35" fmla="*/ 3445648 h 4051932"/>
                <a:gd name="connsiteX36" fmla="*/ 8834542 w 10362673"/>
                <a:gd name="connsiteY36" fmla="*/ 3158378 h 4051932"/>
                <a:gd name="connsiteX37" fmla="*/ 8716304 w 10362673"/>
                <a:gd name="connsiteY37" fmla="*/ 3102883 h 4051932"/>
                <a:gd name="connsiteX38" fmla="*/ 1249665 w 10362673"/>
                <a:gd name="connsiteY38" fmla="*/ 3102883 h 4051932"/>
                <a:gd name="connsiteX39" fmla="*/ 852490 w 10362673"/>
                <a:gd name="connsiteY39" fmla="*/ 2705927 h 4051932"/>
                <a:gd name="connsiteX40" fmla="*/ 852490 w 10362673"/>
                <a:gd name="connsiteY40" fmla="*/ 1433451 h 4051932"/>
                <a:gd name="connsiteX41" fmla="*/ 269138 w 10362673"/>
                <a:gd name="connsiteY41" fmla="*/ 967943 h 4051932"/>
                <a:gd name="connsiteX42" fmla="*/ 143061 w 10362673"/>
                <a:gd name="connsiteY42" fmla="*/ 967943 h 4051932"/>
                <a:gd name="connsiteX43" fmla="*/ 0 w 10362673"/>
                <a:gd name="connsiteY43" fmla="*/ 826267 h 4051932"/>
                <a:gd name="connsiteX44" fmla="*/ 143061 w 10362673"/>
                <a:gd name="connsiteY44" fmla="*/ 682632 h 4051932"/>
                <a:gd name="connsiteX45" fmla="*/ 143110 w 10362673"/>
                <a:gd name="connsiteY45" fmla="*/ 342756 h 4051932"/>
                <a:gd name="connsiteX46" fmla="*/ 1806199 w 10362673"/>
                <a:gd name="connsiteY46" fmla="*/ 342756 h 4051932"/>
                <a:gd name="connsiteX47" fmla="*/ 1949310 w 10362673"/>
                <a:gd name="connsiteY47" fmla="*/ 485983 h 4051932"/>
                <a:gd name="connsiteX48" fmla="*/ 1806199 w 10362673"/>
                <a:gd name="connsiteY48" fmla="*/ 627256 h 4051932"/>
                <a:gd name="connsiteX49" fmla="*/ 143110 w 10362673"/>
                <a:gd name="connsiteY49" fmla="*/ 627256 h 4051932"/>
                <a:gd name="connsiteX50" fmla="*/ 0 w 10362673"/>
                <a:gd name="connsiteY50" fmla="*/ 485983 h 4051932"/>
                <a:gd name="connsiteX51" fmla="*/ 143110 w 10362673"/>
                <a:gd name="connsiteY51" fmla="*/ 342756 h 4051932"/>
                <a:gd name="connsiteX52" fmla="*/ 143110 w 10362673"/>
                <a:gd name="connsiteY52" fmla="*/ 0 h 4051932"/>
                <a:gd name="connsiteX53" fmla="*/ 1806199 w 10362673"/>
                <a:gd name="connsiteY53" fmla="*/ 0 h 4051932"/>
                <a:gd name="connsiteX54" fmla="*/ 1949310 w 10362673"/>
                <a:gd name="connsiteY54" fmla="*/ 142575 h 4051932"/>
                <a:gd name="connsiteX55" fmla="*/ 1806199 w 10362673"/>
                <a:gd name="connsiteY55" fmla="*/ 284498 h 4051932"/>
                <a:gd name="connsiteX56" fmla="*/ 143110 w 10362673"/>
                <a:gd name="connsiteY56" fmla="*/ 284498 h 4051932"/>
                <a:gd name="connsiteX57" fmla="*/ 0 w 10362673"/>
                <a:gd name="connsiteY57" fmla="*/ 142575 h 4051932"/>
                <a:gd name="connsiteX58" fmla="*/ 143110 w 10362673"/>
                <a:gd name="connsiteY58" fmla="*/ 0 h 405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362673" h="4051932">
                  <a:moveTo>
                    <a:pt x="9799391" y="2875025"/>
                  </a:moveTo>
                  <a:lnTo>
                    <a:pt x="9799391" y="3117899"/>
                  </a:lnTo>
                  <a:lnTo>
                    <a:pt x="9928400" y="3117899"/>
                  </a:lnTo>
                  <a:lnTo>
                    <a:pt x="9928400" y="2875025"/>
                  </a:lnTo>
                  <a:close/>
                  <a:moveTo>
                    <a:pt x="143061" y="682632"/>
                  </a:moveTo>
                  <a:lnTo>
                    <a:pt x="214265" y="682632"/>
                  </a:lnTo>
                  <a:lnTo>
                    <a:pt x="1735029" y="682632"/>
                  </a:lnTo>
                  <a:lnTo>
                    <a:pt x="1805580" y="682632"/>
                  </a:lnTo>
                  <a:cubicBezTo>
                    <a:pt x="1884623" y="682632"/>
                    <a:pt x="1948642" y="747268"/>
                    <a:pt x="1948642" y="826267"/>
                  </a:cubicBezTo>
                  <a:cubicBezTo>
                    <a:pt x="1948642" y="904613"/>
                    <a:pt x="1884623" y="967943"/>
                    <a:pt x="1805580" y="967943"/>
                  </a:cubicBezTo>
                  <a:lnTo>
                    <a:pt x="1679503" y="967943"/>
                  </a:lnTo>
                  <a:cubicBezTo>
                    <a:pt x="1577596" y="1218652"/>
                    <a:pt x="1346346" y="1402766"/>
                    <a:pt x="1069369" y="1437369"/>
                  </a:cubicBezTo>
                  <a:lnTo>
                    <a:pt x="1069369" y="2705927"/>
                  </a:lnTo>
                  <a:cubicBezTo>
                    <a:pt x="1069369" y="2805166"/>
                    <a:pt x="1151024" y="2886124"/>
                    <a:pt x="1249665" y="2886124"/>
                  </a:cubicBezTo>
                  <a:lnTo>
                    <a:pt x="8716304" y="2886124"/>
                  </a:lnTo>
                  <a:cubicBezTo>
                    <a:pt x="8756152" y="2886124"/>
                    <a:pt x="8809065" y="2861315"/>
                    <a:pt x="8834542" y="2831282"/>
                  </a:cubicBezTo>
                  <a:lnTo>
                    <a:pt x="9074284" y="2546623"/>
                  </a:lnTo>
                  <a:cubicBezTo>
                    <a:pt x="9099761" y="2515285"/>
                    <a:pt x="9153327" y="2491128"/>
                    <a:pt x="9193176" y="2491128"/>
                  </a:cubicBezTo>
                  <a:lnTo>
                    <a:pt x="9727534" y="2491128"/>
                  </a:lnTo>
                  <a:cubicBezTo>
                    <a:pt x="9767382" y="2491128"/>
                    <a:pt x="9799391" y="2523772"/>
                    <a:pt x="9799391" y="2563598"/>
                  </a:cubicBezTo>
                  <a:lnTo>
                    <a:pt x="9799391" y="2713762"/>
                  </a:lnTo>
                  <a:lnTo>
                    <a:pt x="9928400" y="2713762"/>
                  </a:lnTo>
                  <a:lnTo>
                    <a:pt x="9928400" y="1922502"/>
                  </a:lnTo>
                  <a:cubicBezTo>
                    <a:pt x="9928400" y="1903571"/>
                    <a:pt x="9945405" y="1886598"/>
                    <a:pt x="9965025" y="1886598"/>
                  </a:cubicBezTo>
                  <a:lnTo>
                    <a:pt x="10326702" y="1886598"/>
                  </a:lnTo>
                  <a:cubicBezTo>
                    <a:pt x="10346322" y="1886598"/>
                    <a:pt x="10362673" y="1903571"/>
                    <a:pt x="10362673" y="1922502"/>
                  </a:cubicBezTo>
                  <a:lnTo>
                    <a:pt x="10362673" y="4016028"/>
                  </a:lnTo>
                  <a:cubicBezTo>
                    <a:pt x="10362673" y="4035612"/>
                    <a:pt x="10346322" y="4051932"/>
                    <a:pt x="10326702" y="4051932"/>
                  </a:cubicBezTo>
                  <a:lnTo>
                    <a:pt x="9965025" y="4051932"/>
                  </a:lnTo>
                  <a:cubicBezTo>
                    <a:pt x="9945405" y="4051932"/>
                    <a:pt x="9928400" y="4035612"/>
                    <a:pt x="9928400" y="4016028"/>
                  </a:cubicBezTo>
                  <a:lnTo>
                    <a:pt x="9928400" y="3279815"/>
                  </a:lnTo>
                  <a:lnTo>
                    <a:pt x="9799391" y="3279815"/>
                  </a:lnTo>
                  <a:lnTo>
                    <a:pt x="9799391" y="3429326"/>
                  </a:lnTo>
                  <a:cubicBezTo>
                    <a:pt x="9799391" y="3468499"/>
                    <a:pt x="9767382" y="3501796"/>
                    <a:pt x="9727534" y="3501796"/>
                  </a:cubicBezTo>
                  <a:lnTo>
                    <a:pt x="9193176" y="3501796"/>
                  </a:lnTo>
                  <a:cubicBezTo>
                    <a:pt x="9153327" y="3501796"/>
                    <a:pt x="9100414" y="3476987"/>
                    <a:pt x="9074284" y="3445648"/>
                  </a:cubicBezTo>
                  <a:lnTo>
                    <a:pt x="8834542" y="3158378"/>
                  </a:lnTo>
                  <a:cubicBezTo>
                    <a:pt x="8809065" y="3128345"/>
                    <a:pt x="8756152" y="3102883"/>
                    <a:pt x="8716304" y="3102883"/>
                  </a:cubicBezTo>
                  <a:lnTo>
                    <a:pt x="1249665" y="3102883"/>
                  </a:lnTo>
                  <a:cubicBezTo>
                    <a:pt x="1030827" y="3102883"/>
                    <a:pt x="852490" y="2924645"/>
                    <a:pt x="852490" y="2705927"/>
                  </a:cubicBezTo>
                  <a:lnTo>
                    <a:pt x="852490" y="1433451"/>
                  </a:lnTo>
                  <a:cubicBezTo>
                    <a:pt x="587271" y="1391014"/>
                    <a:pt x="367779" y="1210817"/>
                    <a:pt x="269138" y="967943"/>
                  </a:cubicBezTo>
                  <a:lnTo>
                    <a:pt x="143061" y="967943"/>
                  </a:lnTo>
                  <a:cubicBezTo>
                    <a:pt x="64671" y="967943"/>
                    <a:pt x="0" y="904613"/>
                    <a:pt x="0" y="826267"/>
                  </a:cubicBezTo>
                  <a:cubicBezTo>
                    <a:pt x="0" y="747268"/>
                    <a:pt x="64671" y="682632"/>
                    <a:pt x="143061" y="682632"/>
                  </a:cubicBezTo>
                  <a:close/>
                  <a:moveTo>
                    <a:pt x="143110" y="342756"/>
                  </a:moveTo>
                  <a:lnTo>
                    <a:pt x="1806199" y="342756"/>
                  </a:lnTo>
                  <a:cubicBezTo>
                    <a:pt x="1885269" y="342756"/>
                    <a:pt x="1949310" y="407208"/>
                    <a:pt x="1949310" y="485983"/>
                  </a:cubicBezTo>
                  <a:cubicBezTo>
                    <a:pt x="1949310" y="564106"/>
                    <a:pt x="1885269" y="627256"/>
                    <a:pt x="1806199" y="627256"/>
                  </a:cubicBezTo>
                  <a:lnTo>
                    <a:pt x="143110" y="627256"/>
                  </a:lnTo>
                  <a:cubicBezTo>
                    <a:pt x="64693" y="627256"/>
                    <a:pt x="0" y="564106"/>
                    <a:pt x="0" y="485983"/>
                  </a:cubicBezTo>
                  <a:cubicBezTo>
                    <a:pt x="0" y="407208"/>
                    <a:pt x="64693" y="342756"/>
                    <a:pt x="143110" y="342756"/>
                  </a:cubicBezTo>
                  <a:close/>
                  <a:moveTo>
                    <a:pt x="143110" y="0"/>
                  </a:moveTo>
                  <a:lnTo>
                    <a:pt x="1806199" y="0"/>
                  </a:lnTo>
                  <a:cubicBezTo>
                    <a:pt x="1885269" y="0"/>
                    <a:pt x="1949310" y="64451"/>
                    <a:pt x="1949310" y="142575"/>
                  </a:cubicBezTo>
                  <a:cubicBezTo>
                    <a:pt x="1949310" y="220698"/>
                    <a:pt x="1885269" y="284498"/>
                    <a:pt x="1806199" y="284498"/>
                  </a:cubicBezTo>
                  <a:lnTo>
                    <a:pt x="143110" y="284498"/>
                  </a:lnTo>
                  <a:cubicBezTo>
                    <a:pt x="64693" y="284498"/>
                    <a:pt x="0" y="220698"/>
                    <a:pt x="0" y="142575"/>
                  </a:cubicBezTo>
                  <a:cubicBezTo>
                    <a:pt x="0" y="64451"/>
                    <a:pt x="64693" y="0"/>
                    <a:pt x="1431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DA2D929B-31EA-C0D3-4BDE-A30D1522D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1705" y="3322192"/>
              <a:ext cx="4331975" cy="5489856"/>
            </a:xfrm>
            <a:custGeom>
              <a:avLst/>
              <a:gdLst>
                <a:gd name="T0" fmla="*/ 1804 w 6634"/>
                <a:gd name="T1" fmla="*/ 7056 h 8404"/>
                <a:gd name="T2" fmla="*/ 1744 w 6634"/>
                <a:gd name="T3" fmla="*/ 6855 h 8404"/>
                <a:gd name="T4" fmla="*/ 1318 w 6634"/>
                <a:gd name="T5" fmla="*/ 5855 h 8404"/>
                <a:gd name="T6" fmla="*/ 687 w 6634"/>
                <a:gd name="T7" fmla="*/ 4680 h 8404"/>
                <a:gd name="T8" fmla="*/ 441 w 6634"/>
                <a:gd name="T9" fmla="*/ 3318 h 8404"/>
                <a:gd name="T10" fmla="*/ 1286 w 6634"/>
                <a:gd name="T11" fmla="*/ 1282 h 8404"/>
                <a:gd name="T12" fmla="*/ 3317 w 6634"/>
                <a:gd name="T13" fmla="*/ 443 h 8404"/>
                <a:gd name="T14" fmla="*/ 5348 w 6634"/>
                <a:gd name="T15" fmla="*/ 1282 h 8404"/>
                <a:gd name="T16" fmla="*/ 6191 w 6634"/>
                <a:gd name="T17" fmla="*/ 3318 h 8404"/>
                <a:gd name="T18" fmla="*/ 5946 w 6634"/>
                <a:gd name="T19" fmla="*/ 4680 h 8404"/>
                <a:gd name="T20" fmla="*/ 5316 w 6634"/>
                <a:gd name="T21" fmla="*/ 5855 h 8404"/>
                <a:gd name="T22" fmla="*/ 4889 w 6634"/>
                <a:gd name="T23" fmla="*/ 6855 h 8404"/>
                <a:gd name="T24" fmla="*/ 4829 w 6634"/>
                <a:gd name="T25" fmla="*/ 7056 h 8404"/>
                <a:gd name="T26" fmla="*/ 4764 w 6634"/>
                <a:gd name="T27" fmla="*/ 7288 h 8404"/>
                <a:gd name="T28" fmla="*/ 4437 w 6634"/>
                <a:gd name="T29" fmla="*/ 7816 h 8404"/>
                <a:gd name="T30" fmla="*/ 3317 w 6634"/>
                <a:gd name="T31" fmla="*/ 7961 h 8404"/>
                <a:gd name="T32" fmla="*/ 2198 w 6634"/>
                <a:gd name="T33" fmla="*/ 7816 h 8404"/>
                <a:gd name="T34" fmla="*/ 1870 w 6634"/>
                <a:gd name="T35" fmla="*/ 7288 h 8404"/>
                <a:gd name="T36" fmla="*/ 3317 w 6634"/>
                <a:gd name="T37" fmla="*/ 8403 h 8404"/>
                <a:gd name="T38" fmla="*/ 4644 w 6634"/>
                <a:gd name="T39" fmla="*/ 8207 h 8404"/>
                <a:gd name="T40" fmla="*/ 5191 w 6634"/>
                <a:gd name="T41" fmla="*/ 7399 h 8404"/>
                <a:gd name="T42" fmla="*/ 5249 w 6634"/>
                <a:gd name="T43" fmla="*/ 7193 h 8404"/>
                <a:gd name="T44" fmla="*/ 5315 w 6634"/>
                <a:gd name="T45" fmla="*/ 6976 h 8404"/>
                <a:gd name="T46" fmla="*/ 5682 w 6634"/>
                <a:gd name="T47" fmla="*/ 6105 h 8404"/>
                <a:gd name="T48" fmla="*/ 6361 w 6634"/>
                <a:gd name="T49" fmla="*/ 4835 h 8404"/>
                <a:gd name="T50" fmla="*/ 6633 w 6634"/>
                <a:gd name="T51" fmla="*/ 3318 h 8404"/>
                <a:gd name="T52" fmla="*/ 5660 w 6634"/>
                <a:gd name="T53" fmla="*/ 970 h 8404"/>
                <a:gd name="T54" fmla="*/ 3317 w 6634"/>
                <a:gd name="T55" fmla="*/ 0 h 8404"/>
                <a:gd name="T56" fmla="*/ 973 w 6634"/>
                <a:gd name="T57" fmla="*/ 970 h 8404"/>
                <a:gd name="T58" fmla="*/ 0 w 6634"/>
                <a:gd name="T59" fmla="*/ 3318 h 8404"/>
                <a:gd name="T60" fmla="*/ 273 w 6634"/>
                <a:gd name="T61" fmla="*/ 4835 h 8404"/>
                <a:gd name="T62" fmla="*/ 953 w 6634"/>
                <a:gd name="T63" fmla="*/ 6105 h 8404"/>
                <a:gd name="T64" fmla="*/ 1320 w 6634"/>
                <a:gd name="T65" fmla="*/ 6976 h 8404"/>
                <a:gd name="T66" fmla="*/ 1384 w 6634"/>
                <a:gd name="T67" fmla="*/ 7193 h 8404"/>
                <a:gd name="T68" fmla="*/ 1442 w 6634"/>
                <a:gd name="T69" fmla="*/ 7399 h 8404"/>
                <a:gd name="T70" fmla="*/ 1990 w 6634"/>
                <a:gd name="T71" fmla="*/ 8207 h 8404"/>
                <a:gd name="T72" fmla="*/ 3317 w 6634"/>
                <a:gd name="T73" fmla="*/ 8403 h 8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34" h="8404">
                  <a:moveTo>
                    <a:pt x="1804" y="7056"/>
                  </a:moveTo>
                  <a:lnTo>
                    <a:pt x="1804" y="7056"/>
                  </a:lnTo>
                  <a:cubicBezTo>
                    <a:pt x="1784" y="6995"/>
                    <a:pt x="1764" y="6927"/>
                    <a:pt x="1744" y="6855"/>
                  </a:cubicBezTo>
                  <a:lnTo>
                    <a:pt x="1744" y="6855"/>
                  </a:lnTo>
                  <a:cubicBezTo>
                    <a:pt x="1661" y="6567"/>
                    <a:pt x="1558" y="6208"/>
                    <a:pt x="1318" y="5855"/>
                  </a:cubicBezTo>
                  <a:lnTo>
                    <a:pt x="1318" y="5855"/>
                  </a:lnTo>
                  <a:cubicBezTo>
                    <a:pt x="1029" y="5430"/>
                    <a:pt x="827" y="5057"/>
                    <a:pt x="687" y="4680"/>
                  </a:cubicBezTo>
                  <a:lnTo>
                    <a:pt x="687" y="4680"/>
                  </a:lnTo>
                  <a:cubicBezTo>
                    <a:pt x="523" y="4239"/>
                    <a:pt x="441" y="3793"/>
                    <a:pt x="441" y="3318"/>
                  </a:cubicBezTo>
                  <a:lnTo>
                    <a:pt x="441" y="3318"/>
                  </a:lnTo>
                  <a:cubicBezTo>
                    <a:pt x="441" y="2549"/>
                    <a:pt x="741" y="1827"/>
                    <a:pt x="1286" y="1282"/>
                  </a:cubicBezTo>
                  <a:lnTo>
                    <a:pt x="1286" y="1282"/>
                  </a:lnTo>
                  <a:cubicBezTo>
                    <a:pt x="1829" y="741"/>
                    <a:pt x="2550" y="443"/>
                    <a:pt x="3317" y="443"/>
                  </a:cubicBezTo>
                  <a:lnTo>
                    <a:pt x="3317" y="443"/>
                  </a:lnTo>
                  <a:cubicBezTo>
                    <a:pt x="4083" y="443"/>
                    <a:pt x="4804" y="741"/>
                    <a:pt x="5348" y="1282"/>
                  </a:cubicBezTo>
                  <a:lnTo>
                    <a:pt x="5348" y="1282"/>
                  </a:lnTo>
                  <a:cubicBezTo>
                    <a:pt x="5892" y="1827"/>
                    <a:pt x="6191" y="2549"/>
                    <a:pt x="6191" y="3318"/>
                  </a:cubicBezTo>
                  <a:lnTo>
                    <a:pt x="6191" y="3318"/>
                  </a:lnTo>
                  <a:cubicBezTo>
                    <a:pt x="6191" y="3793"/>
                    <a:pt x="6112" y="4239"/>
                    <a:pt x="5946" y="4680"/>
                  </a:cubicBezTo>
                  <a:lnTo>
                    <a:pt x="5946" y="4680"/>
                  </a:lnTo>
                  <a:cubicBezTo>
                    <a:pt x="5806" y="5057"/>
                    <a:pt x="5606" y="5430"/>
                    <a:pt x="5316" y="5855"/>
                  </a:cubicBezTo>
                  <a:lnTo>
                    <a:pt x="5316" y="5855"/>
                  </a:lnTo>
                  <a:cubicBezTo>
                    <a:pt x="5075" y="6208"/>
                    <a:pt x="4972" y="6567"/>
                    <a:pt x="4889" y="6855"/>
                  </a:cubicBezTo>
                  <a:lnTo>
                    <a:pt x="4889" y="6855"/>
                  </a:lnTo>
                  <a:cubicBezTo>
                    <a:pt x="4869" y="6927"/>
                    <a:pt x="4849" y="6995"/>
                    <a:pt x="4829" y="7056"/>
                  </a:cubicBezTo>
                  <a:lnTo>
                    <a:pt x="4829" y="7056"/>
                  </a:lnTo>
                  <a:cubicBezTo>
                    <a:pt x="4802" y="7139"/>
                    <a:pt x="4782" y="7219"/>
                    <a:pt x="4764" y="7288"/>
                  </a:cubicBezTo>
                  <a:lnTo>
                    <a:pt x="4764" y="7288"/>
                  </a:lnTo>
                  <a:cubicBezTo>
                    <a:pt x="4706" y="7508"/>
                    <a:pt x="4657" y="7699"/>
                    <a:pt x="4437" y="7816"/>
                  </a:cubicBezTo>
                  <a:lnTo>
                    <a:pt x="4437" y="7816"/>
                  </a:lnTo>
                  <a:cubicBezTo>
                    <a:pt x="4242" y="7920"/>
                    <a:pt x="3928" y="7961"/>
                    <a:pt x="3317" y="7961"/>
                  </a:cubicBezTo>
                  <a:lnTo>
                    <a:pt x="3317" y="7961"/>
                  </a:lnTo>
                  <a:cubicBezTo>
                    <a:pt x="2705" y="7961"/>
                    <a:pt x="2391" y="7920"/>
                    <a:pt x="2198" y="7816"/>
                  </a:cubicBezTo>
                  <a:lnTo>
                    <a:pt x="2198" y="7816"/>
                  </a:lnTo>
                  <a:cubicBezTo>
                    <a:pt x="1977" y="7699"/>
                    <a:pt x="1927" y="7508"/>
                    <a:pt x="1870" y="7288"/>
                  </a:cubicBezTo>
                  <a:lnTo>
                    <a:pt x="1870" y="7288"/>
                  </a:lnTo>
                  <a:cubicBezTo>
                    <a:pt x="1851" y="7219"/>
                    <a:pt x="1831" y="7139"/>
                    <a:pt x="1804" y="7056"/>
                  </a:cubicBezTo>
                  <a:close/>
                  <a:moveTo>
                    <a:pt x="3317" y="8403"/>
                  </a:moveTo>
                  <a:lnTo>
                    <a:pt x="3317" y="8403"/>
                  </a:lnTo>
                  <a:cubicBezTo>
                    <a:pt x="4017" y="8403"/>
                    <a:pt x="4377" y="8349"/>
                    <a:pt x="4644" y="8207"/>
                  </a:cubicBezTo>
                  <a:lnTo>
                    <a:pt x="4644" y="8207"/>
                  </a:lnTo>
                  <a:cubicBezTo>
                    <a:pt x="5035" y="7997"/>
                    <a:pt x="5126" y="7651"/>
                    <a:pt x="5191" y="7399"/>
                  </a:cubicBezTo>
                  <a:lnTo>
                    <a:pt x="5191" y="7399"/>
                  </a:lnTo>
                  <a:cubicBezTo>
                    <a:pt x="5208" y="7333"/>
                    <a:pt x="5227" y="7264"/>
                    <a:pt x="5249" y="7193"/>
                  </a:cubicBezTo>
                  <a:lnTo>
                    <a:pt x="5249" y="7193"/>
                  </a:lnTo>
                  <a:cubicBezTo>
                    <a:pt x="5272" y="7125"/>
                    <a:pt x="5293" y="7052"/>
                    <a:pt x="5315" y="6976"/>
                  </a:cubicBezTo>
                  <a:lnTo>
                    <a:pt x="5315" y="6976"/>
                  </a:lnTo>
                  <a:cubicBezTo>
                    <a:pt x="5392" y="6706"/>
                    <a:pt x="5480" y="6398"/>
                    <a:pt x="5682" y="6105"/>
                  </a:cubicBezTo>
                  <a:lnTo>
                    <a:pt x="5682" y="6105"/>
                  </a:lnTo>
                  <a:cubicBezTo>
                    <a:pt x="5992" y="5650"/>
                    <a:pt x="6208" y="5246"/>
                    <a:pt x="6361" y="4835"/>
                  </a:cubicBezTo>
                  <a:lnTo>
                    <a:pt x="6361" y="4835"/>
                  </a:lnTo>
                  <a:cubicBezTo>
                    <a:pt x="6545" y="4343"/>
                    <a:pt x="6633" y="3847"/>
                    <a:pt x="6633" y="3318"/>
                  </a:cubicBezTo>
                  <a:lnTo>
                    <a:pt x="6633" y="3318"/>
                  </a:lnTo>
                  <a:cubicBezTo>
                    <a:pt x="6633" y="2431"/>
                    <a:pt x="6288" y="1597"/>
                    <a:pt x="5660" y="970"/>
                  </a:cubicBezTo>
                  <a:lnTo>
                    <a:pt x="5660" y="970"/>
                  </a:lnTo>
                  <a:cubicBezTo>
                    <a:pt x="5034" y="345"/>
                    <a:pt x="4201" y="0"/>
                    <a:pt x="3317" y="0"/>
                  </a:cubicBezTo>
                  <a:lnTo>
                    <a:pt x="3317" y="0"/>
                  </a:lnTo>
                  <a:cubicBezTo>
                    <a:pt x="2432" y="0"/>
                    <a:pt x="1600" y="345"/>
                    <a:pt x="973" y="970"/>
                  </a:cubicBezTo>
                  <a:lnTo>
                    <a:pt x="973" y="970"/>
                  </a:lnTo>
                  <a:cubicBezTo>
                    <a:pt x="345" y="1597"/>
                    <a:pt x="0" y="2431"/>
                    <a:pt x="0" y="3318"/>
                  </a:cubicBezTo>
                  <a:lnTo>
                    <a:pt x="0" y="3318"/>
                  </a:lnTo>
                  <a:cubicBezTo>
                    <a:pt x="0" y="3847"/>
                    <a:pt x="89" y="4343"/>
                    <a:pt x="273" y="4835"/>
                  </a:cubicBezTo>
                  <a:lnTo>
                    <a:pt x="273" y="4835"/>
                  </a:lnTo>
                  <a:cubicBezTo>
                    <a:pt x="425" y="5246"/>
                    <a:pt x="642" y="5650"/>
                    <a:pt x="953" y="6105"/>
                  </a:cubicBezTo>
                  <a:lnTo>
                    <a:pt x="953" y="6105"/>
                  </a:lnTo>
                  <a:cubicBezTo>
                    <a:pt x="1153" y="6398"/>
                    <a:pt x="1241" y="6706"/>
                    <a:pt x="1320" y="6976"/>
                  </a:cubicBezTo>
                  <a:lnTo>
                    <a:pt x="1320" y="6976"/>
                  </a:lnTo>
                  <a:cubicBezTo>
                    <a:pt x="1341" y="7053"/>
                    <a:pt x="1361" y="7125"/>
                    <a:pt x="1384" y="7193"/>
                  </a:cubicBezTo>
                  <a:lnTo>
                    <a:pt x="1384" y="7193"/>
                  </a:lnTo>
                  <a:cubicBezTo>
                    <a:pt x="1407" y="7264"/>
                    <a:pt x="1424" y="7333"/>
                    <a:pt x="1442" y="7399"/>
                  </a:cubicBezTo>
                  <a:lnTo>
                    <a:pt x="1442" y="7399"/>
                  </a:lnTo>
                  <a:cubicBezTo>
                    <a:pt x="1507" y="7651"/>
                    <a:pt x="1598" y="7997"/>
                    <a:pt x="1990" y="8207"/>
                  </a:cubicBezTo>
                  <a:lnTo>
                    <a:pt x="1990" y="8207"/>
                  </a:lnTo>
                  <a:cubicBezTo>
                    <a:pt x="2257" y="8349"/>
                    <a:pt x="2617" y="8403"/>
                    <a:pt x="3317" y="84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F5D8587C-5FDE-0FDB-20D5-7DE83D6F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9736" y="3604461"/>
              <a:ext cx="3755261" cy="3755261"/>
            </a:xfrm>
            <a:custGeom>
              <a:avLst/>
              <a:gdLst>
                <a:gd name="connsiteX0" fmla="*/ 1879397 w 3755261"/>
                <a:gd name="connsiteY0" fmla="*/ 1771386 h 3755261"/>
                <a:gd name="connsiteX1" fmla="*/ 1771385 w 3755261"/>
                <a:gd name="connsiteY1" fmla="*/ 1879071 h 3755261"/>
                <a:gd name="connsiteX2" fmla="*/ 1879397 w 3755261"/>
                <a:gd name="connsiteY2" fmla="*/ 1986756 h 3755261"/>
                <a:gd name="connsiteX3" fmla="*/ 1986755 w 3755261"/>
                <a:gd name="connsiteY3" fmla="*/ 1879071 h 3755261"/>
                <a:gd name="connsiteX4" fmla="*/ 1879397 w 3755261"/>
                <a:gd name="connsiteY4" fmla="*/ 1771386 h 3755261"/>
                <a:gd name="connsiteX5" fmla="*/ 1877956 w 3755261"/>
                <a:gd name="connsiteY5" fmla="*/ 1610090 h 3755261"/>
                <a:gd name="connsiteX6" fmla="*/ 2145172 w 3755261"/>
                <a:gd name="connsiteY6" fmla="*/ 1877958 h 3755261"/>
                <a:gd name="connsiteX7" fmla="*/ 1877956 w 3755261"/>
                <a:gd name="connsiteY7" fmla="*/ 2145174 h 3755261"/>
                <a:gd name="connsiteX8" fmla="*/ 1610088 w 3755261"/>
                <a:gd name="connsiteY8" fmla="*/ 1877958 h 3755261"/>
                <a:gd name="connsiteX9" fmla="*/ 1877956 w 3755261"/>
                <a:gd name="connsiteY9" fmla="*/ 1610090 h 3755261"/>
                <a:gd name="connsiteX10" fmla="*/ 1879398 w 3755261"/>
                <a:gd name="connsiteY10" fmla="*/ 1342220 h 3755261"/>
                <a:gd name="connsiteX11" fmla="*/ 1342222 w 3755261"/>
                <a:gd name="connsiteY11" fmla="*/ 1879071 h 3755261"/>
                <a:gd name="connsiteX12" fmla="*/ 1879398 w 3755261"/>
                <a:gd name="connsiteY12" fmla="*/ 2415921 h 3755261"/>
                <a:gd name="connsiteX13" fmla="*/ 2415921 w 3755261"/>
                <a:gd name="connsiteY13" fmla="*/ 1879071 h 3755261"/>
                <a:gd name="connsiteX14" fmla="*/ 1879398 w 3755261"/>
                <a:gd name="connsiteY14" fmla="*/ 1342220 h 3755261"/>
                <a:gd name="connsiteX15" fmla="*/ 1879072 w 3755261"/>
                <a:gd name="connsiteY15" fmla="*/ 1074353 h 3755261"/>
                <a:gd name="connsiteX16" fmla="*/ 2683790 w 3755261"/>
                <a:gd name="connsiteY16" fmla="*/ 1879071 h 3755261"/>
                <a:gd name="connsiteX17" fmla="*/ 1879072 w 3755261"/>
                <a:gd name="connsiteY17" fmla="*/ 2683789 h 3755261"/>
                <a:gd name="connsiteX18" fmla="*/ 1074353 w 3755261"/>
                <a:gd name="connsiteY18" fmla="*/ 1879071 h 3755261"/>
                <a:gd name="connsiteX19" fmla="*/ 1879072 w 3755261"/>
                <a:gd name="connsiteY19" fmla="*/ 1074353 h 3755261"/>
                <a:gd name="connsiteX20" fmla="*/ 1879398 w 3755261"/>
                <a:gd name="connsiteY20" fmla="*/ 806484 h 3755261"/>
                <a:gd name="connsiteX21" fmla="*/ 806486 w 3755261"/>
                <a:gd name="connsiteY21" fmla="*/ 1879071 h 3755261"/>
                <a:gd name="connsiteX22" fmla="*/ 1879398 w 3755261"/>
                <a:gd name="connsiteY22" fmla="*/ 2951657 h 3755261"/>
                <a:gd name="connsiteX23" fmla="*/ 2951657 w 3755261"/>
                <a:gd name="connsiteY23" fmla="*/ 1879071 h 3755261"/>
                <a:gd name="connsiteX24" fmla="*/ 1879398 w 3755261"/>
                <a:gd name="connsiteY24" fmla="*/ 806484 h 3755261"/>
                <a:gd name="connsiteX25" fmla="*/ 1880837 w 3755261"/>
                <a:gd name="connsiteY25" fmla="*/ 538616 h 3755261"/>
                <a:gd name="connsiteX26" fmla="*/ 3222405 w 3755261"/>
                <a:gd name="connsiteY26" fmla="*/ 1879070 h 3755261"/>
                <a:gd name="connsiteX27" fmla="*/ 1880837 w 3755261"/>
                <a:gd name="connsiteY27" fmla="*/ 3219524 h 3755261"/>
                <a:gd name="connsiteX28" fmla="*/ 538616 w 3755261"/>
                <a:gd name="connsiteY28" fmla="*/ 1879070 h 3755261"/>
                <a:gd name="connsiteX29" fmla="*/ 1880837 w 3755261"/>
                <a:gd name="connsiteY29" fmla="*/ 538616 h 3755261"/>
                <a:gd name="connsiteX30" fmla="*/ 1877957 w 3755261"/>
                <a:gd name="connsiteY30" fmla="*/ 267870 h 3755261"/>
                <a:gd name="connsiteX31" fmla="*/ 267868 w 3755261"/>
                <a:gd name="connsiteY31" fmla="*/ 1877633 h 3755261"/>
                <a:gd name="connsiteX32" fmla="*/ 1877957 w 3755261"/>
                <a:gd name="connsiteY32" fmla="*/ 3487395 h 3755261"/>
                <a:gd name="connsiteX33" fmla="*/ 3487393 w 3755261"/>
                <a:gd name="connsiteY33" fmla="*/ 1877633 h 3755261"/>
                <a:gd name="connsiteX34" fmla="*/ 1877957 w 3755261"/>
                <a:gd name="connsiteY34" fmla="*/ 267870 h 3755261"/>
                <a:gd name="connsiteX35" fmla="*/ 1878284 w 3755261"/>
                <a:gd name="connsiteY35" fmla="*/ 0 h 3755261"/>
                <a:gd name="connsiteX36" fmla="*/ 3755261 w 3755261"/>
                <a:gd name="connsiteY36" fmla="*/ 1877631 h 3755261"/>
                <a:gd name="connsiteX37" fmla="*/ 1878284 w 3755261"/>
                <a:gd name="connsiteY37" fmla="*/ 3755261 h 3755261"/>
                <a:gd name="connsiteX38" fmla="*/ 0 w 3755261"/>
                <a:gd name="connsiteY38" fmla="*/ 1877631 h 3755261"/>
                <a:gd name="connsiteX39" fmla="*/ 1878284 w 3755261"/>
                <a:gd name="connsiteY39" fmla="*/ 0 h 37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55261" h="3755261">
                  <a:moveTo>
                    <a:pt x="1879397" y="1771386"/>
                  </a:moveTo>
                  <a:cubicBezTo>
                    <a:pt x="1819172" y="1771386"/>
                    <a:pt x="1771385" y="1819681"/>
                    <a:pt x="1771385" y="1879071"/>
                  </a:cubicBezTo>
                  <a:cubicBezTo>
                    <a:pt x="1771385" y="1938461"/>
                    <a:pt x="1819172" y="1986756"/>
                    <a:pt x="1879397" y="1986756"/>
                  </a:cubicBezTo>
                  <a:cubicBezTo>
                    <a:pt x="1938967" y="1986756"/>
                    <a:pt x="1986755" y="1938461"/>
                    <a:pt x="1986755" y="1879071"/>
                  </a:cubicBezTo>
                  <a:cubicBezTo>
                    <a:pt x="1986755" y="1819681"/>
                    <a:pt x="1938967" y="1771386"/>
                    <a:pt x="1879397" y="1771386"/>
                  </a:cubicBezTo>
                  <a:close/>
                  <a:moveTo>
                    <a:pt x="1877956" y="1610090"/>
                  </a:moveTo>
                  <a:cubicBezTo>
                    <a:pt x="2025903" y="1610090"/>
                    <a:pt x="2145172" y="1730012"/>
                    <a:pt x="2145172" y="1877958"/>
                  </a:cubicBezTo>
                  <a:cubicBezTo>
                    <a:pt x="2145172" y="2025253"/>
                    <a:pt x="2025903" y="2145174"/>
                    <a:pt x="1877956" y="2145174"/>
                  </a:cubicBezTo>
                  <a:cubicBezTo>
                    <a:pt x="1730010" y="2145174"/>
                    <a:pt x="1610088" y="2025253"/>
                    <a:pt x="1610088" y="1877958"/>
                  </a:cubicBezTo>
                  <a:cubicBezTo>
                    <a:pt x="1610088" y="1730012"/>
                    <a:pt x="1730010" y="1610090"/>
                    <a:pt x="1877956" y="1610090"/>
                  </a:cubicBezTo>
                  <a:close/>
                  <a:moveTo>
                    <a:pt x="1879398" y="1342220"/>
                  </a:moveTo>
                  <a:cubicBezTo>
                    <a:pt x="1582710" y="1342220"/>
                    <a:pt x="1342222" y="1582562"/>
                    <a:pt x="1342222" y="1879071"/>
                  </a:cubicBezTo>
                  <a:cubicBezTo>
                    <a:pt x="1342222" y="2175579"/>
                    <a:pt x="1582710" y="2415921"/>
                    <a:pt x="1879398" y="2415921"/>
                  </a:cubicBezTo>
                  <a:cubicBezTo>
                    <a:pt x="2175433" y="2415921"/>
                    <a:pt x="2415921" y="2175579"/>
                    <a:pt x="2415921" y="1879071"/>
                  </a:cubicBezTo>
                  <a:cubicBezTo>
                    <a:pt x="2415921" y="1582562"/>
                    <a:pt x="2175433" y="1342220"/>
                    <a:pt x="1879398" y="1342220"/>
                  </a:cubicBezTo>
                  <a:close/>
                  <a:moveTo>
                    <a:pt x="1879072" y="1074353"/>
                  </a:moveTo>
                  <a:cubicBezTo>
                    <a:pt x="2323234" y="1074353"/>
                    <a:pt x="2683790" y="1435269"/>
                    <a:pt x="2683790" y="1879071"/>
                  </a:cubicBezTo>
                  <a:cubicBezTo>
                    <a:pt x="2683790" y="2322873"/>
                    <a:pt x="2323234" y="2683789"/>
                    <a:pt x="1879072" y="2683789"/>
                  </a:cubicBezTo>
                  <a:cubicBezTo>
                    <a:pt x="1434256" y="2683789"/>
                    <a:pt x="1074353" y="2322873"/>
                    <a:pt x="1074353" y="1879071"/>
                  </a:cubicBezTo>
                  <a:cubicBezTo>
                    <a:pt x="1074353" y="1435269"/>
                    <a:pt x="1434256" y="1074353"/>
                    <a:pt x="1879072" y="1074353"/>
                  </a:cubicBezTo>
                  <a:close/>
                  <a:moveTo>
                    <a:pt x="1879398" y="806484"/>
                  </a:moveTo>
                  <a:cubicBezTo>
                    <a:pt x="1286456" y="806484"/>
                    <a:pt x="806486" y="1286308"/>
                    <a:pt x="806486" y="1879071"/>
                  </a:cubicBezTo>
                  <a:cubicBezTo>
                    <a:pt x="806486" y="2471180"/>
                    <a:pt x="1286456" y="2951657"/>
                    <a:pt x="1879398" y="2951657"/>
                  </a:cubicBezTo>
                  <a:cubicBezTo>
                    <a:pt x="2471687" y="2951657"/>
                    <a:pt x="2951657" y="2471180"/>
                    <a:pt x="2951657" y="1879071"/>
                  </a:cubicBezTo>
                  <a:cubicBezTo>
                    <a:pt x="2951657" y="1286308"/>
                    <a:pt x="2471687" y="806484"/>
                    <a:pt x="1879398" y="806484"/>
                  </a:cubicBezTo>
                  <a:close/>
                  <a:moveTo>
                    <a:pt x="1880837" y="538616"/>
                  </a:moveTo>
                  <a:cubicBezTo>
                    <a:pt x="2621215" y="538616"/>
                    <a:pt x="3222405" y="1138654"/>
                    <a:pt x="3222405" y="1879070"/>
                  </a:cubicBezTo>
                  <a:cubicBezTo>
                    <a:pt x="3222405" y="2619487"/>
                    <a:pt x="2621215" y="3219524"/>
                    <a:pt x="1880837" y="3219524"/>
                  </a:cubicBezTo>
                  <a:cubicBezTo>
                    <a:pt x="1139806" y="3219524"/>
                    <a:pt x="538616" y="2619487"/>
                    <a:pt x="538616" y="1879070"/>
                  </a:cubicBezTo>
                  <a:cubicBezTo>
                    <a:pt x="538616" y="1138654"/>
                    <a:pt x="1139806" y="538616"/>
                    <a:pt x="1880837" y="538616"/>
                  </a:cubicBezTo>
                  <a:close/>
                  <a:moveTo>
                    <a:pt x="1877957" y="267870"/>
                  </a:moveTo>
                  <a:cubicBezTo>
                    <a:pt x="988979" y="267870"/>
                    <a:pt x="267868" y="987821"/>
                    <a:pt x="267868" y="1877633"/>
                  </a:cubicBezTo>
                  <a:cubicBezTo>
                    <a:pt x="267868" y="2766138"/>
                    <a:pt x="988979" y="3487395"/>
                    <a:pt x="1877957" y="3487395"/>
                  </a:cubicBezTo>
                  <a:cubicBezTo>
                    <a:pt x="2766935" y="3487395"/>
                    <a:pt x="3487393" y="2766138"/>
                    <a:pt x="3487393" y="1877633"/>
                  </a:cubicBezTo>
                  <a:cubicBezTo>
                    <a:pt x="3487393" y="987821"/>
                    <a:pt x="2766935" y="267870"/>
                    <a:pt x="1877957" y="267870"/>
                  </a:cubicBezTo>
                  <a:close/>
                  <a:moveTo>
                    <a:pt x="1878284" y="0"/>
                  </a:moveTo>
                  <a:cubicBezTo>
                    <a:pt x="2914736" y="0"/>
                    <a:pt x="3755261" y="840526"/>
                    <a:pt x="3755261" y="1877631"/>
                  </a:cubicBezTo>
                  <a:cubicBezTo>
                    <a:pt x="3755261" y="2914736"/>
                    <a:pt x="2914736" y="3755261"/>
                    <a:pt x="1878284" y="3755261"/>
                  </a:cubicBezTo>
                  <a:cubicBezTo>
                    <a:pt x="841179" y="3755261"/>
                    <a:pt x="0" y="2914736"/>
                    <a:pt x="0" y="1877631"/>
                  </a:cubicBezTo>
                  <a:cubicBezTo>
                    <a:pt x="0" y="840526"/>
                    <a:pt x="841179" y="0"/>
                    <a:pt x="1878284" y="0"/>
                  </a:cubicBezTo>
                  <a:close/>
                </a:path>
              </a:pathLst>
            </a:custGeom>
            <a:solidFill>
              <a:srgbClr val="009999">
                <a:alpha val="62000"/>
              </a:srgb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rgbClr val="7F7F7F"/>
                  </a:solidFill>
                  <a:latin typeface="Calibri" panose="020F0502020204030204"/>
                </a:defRPr>
              </a:lvl9pPr>
            </a:lstStyle>
            <a:p>
              <a:endParaRPr lang="en-US" sz="6532">
                <a:latin typeface="Lato Light" panose="020F0502020204030203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805D88F5-8218-1B1B-3A39-256B7256FED3}"/>
                </a:ext>
              </a:extLst>
            </p:cNvPr>
            <p:cNvGrpSpPr/>
            <p:nvPr/>
          </p:nvGrpSpPr>
          <p:grpSpPr>
            <a:xfrm>
              <a:off x="13473453" y="2717327"/>
              <a:ext cx="2752918" cy="2759330"/>
              <a:chOff x="13473453" y="2717327"/>
              <a:chExt cx="2752918" cy="2759330"/>
            </a:xfrm>
          </p:grpSpPr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5BA7D749-BFD7-F16D-63B9-019F33E26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2869" y="2717327"/>
                <a:ext cx="693502" cy="699260"/>
              </a:xfrm>
              <a:custGeom>
                <a:avLst/>
                <a:gdLst>
                  <a:gd name="connsiteX0" fmla="*/ 693502 w 693502"/>
                  <a:gd name="connsiteY0" fmla="*/ 308193 h 699261"/>
                  <a:gd name="connsiteX1" fmla="*/ 309978 w 693502"/>
                  <a:gd name="connsiteY1" fmla="*/ 693385 h 699261"/>
                  <a:gd name="connsiteX2" fmla="*/ 43206 w 693502"/>
                  <a:gd name="connsiteY2" fmla="*/ 699261 h 699261"/>
                  <a:gd name="connsiteX3" fmla="*/ 425426 w 693502"/>
                  <a:gd name="connsiteY3" fmla="*/ 315375 h 699261"/>
                  <a:gd name="connsiteX4" fmla="*/ 385309 w 693502"/>
                  <a:gd name="connsiteY4" fmla="*/ 0 h 699261"/>
                  <a:gd name="connsiteX5" fmla="*/ 382701 w 693502"/>
                  <a:gd name="connsiteY5" fmla="*/ 271832 h 699261"/>
                  <a:gd name="connsiteX6" fmla="*/ 0 w 693502"/>
                  <a:gd name="connsiteY6" fmla="*/ 656056 h 699261"/>
                  <a:gd name="connsiteX7" fmla="*/ 1304 w 693502"/>
                  <a:gd name="connsiteY7" fmla="*/ 400560 h 699261"/>
                  <a:gd name="connsiteX8" fmla="*/ 0 w 693502"/>
                  <a:gd name="connsiteY8" fmla="*/ 386184 h 69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502" h="699261">
                    <a:moveTo>
                      <a:pt x="693502" y="308193"/>
                    </a:moveTo>
                    <a:lnTo>
                      <a:pt x="309978" y="693385"/>
                    </a:lnTo>
                    <a:cubicBezTo>
                      <a:pt x="219314" y="684898"/>
                      <a:pt x="130608" y="686857"/>
                      <a:pt x="43206" y="699261"/>
                    </a:cubicBezTo>
                    <a:lnTo>
                      <a:pt x="425426" y="315375"/>
                    </a:lnTo>
                    <a:close/>
                    <a:moveTo>
                      <a:pt x="385309" y="0"/>
                    </a:moveTo>
                    <a:lnTo>
                      <a:pt x="382701" y="271832"/>
                    </a:lnTo>
                    <a:lnTo>
                      <a:pt x="0" y="656056"/>
                    </a:lnTo>
                    <a:lnTo>
                      <a:pt x="1304" y="400560"/>
                    </a:lnTo>
                    <a:lnTo>
                      <a:pt x="0" y="386184"/>
                    </a:lnTo>
                    <a:close/>
                  </a:path>
                </a:pathLst>
              </a:custGeom>
              <a:solidFill>
                <a:srgbClr val="3E8E99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04D4BA72-CF15-C523-C1BD-81584C3CF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39" y="2967914"/>
                <a:ext cx="2258158" cy="2258157"/>
              </a:xfrm>
              <a:custGeom>
                <a:avLst/>
                <a:gdLst>
                  <a:gd name="T0" fmla="*/ 29 w 3458"/>
                  <a:gd name="T1" fmla="*/ 3431 h 3459"/>
                  <a:gd name="T2" fmla="*/ 29 w 3458"/>
                  <a:gd name="T3" fmla="*/ 3431 h 3459"/>
                  <a:gd name="T4" fmla="*/ 29 w 3458"/>
                  <a:gd name="T5" fmla="*/ 3328 h 3459"/>
                  <a:gd name="T6" fmla="*/ 3327 w 3458"/>
                  <a:gd name="T7" fmla="*/ 29 h 3459"/>
                  <a:gd name="T8" fmla="*/ 3327 w 3458"/>
                  <a:gd name="T9" fmla="*/ 29 h 3459"/>
                  <a:gd name="T10" fmla="*/ 3430 w 3458"/>
                  <a:gd name="T11" fmla="*/ 29 h 3459"/>
                  <a:gd name="T12" fmla="*/ 3430 w 3458"/>
                  <a:gd name="T13" fmla="*/ 29 h 3459"/>
                  <a:gd name="T14" fmla="*/ 3430 w 3458"/>
                  <a:gd name="T15" fmla="*/ 132 h 3459"/>
                  <a:gd name="T16" fmla="*/ 131 w 3458"/>
                  <a:gd name="T17" fmla="*/ 3431 h 3459"/>
                  <a:gd name="T18" fmla="*/ 131 w 3458"/>
                  <a:gd name="T19" fmla="*/ 3431 h 3459"/>
                  <a:gd name="T20" fmla="*/ 29 w 3458"/>
                  <a:gd name="T21" fmla="*/ 3431 h 3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58" h="3459">
                    <a:moveTo>
                      <a:pt x="29" y="3431"/>
                    </a:moveTo>
                    <a:lnTo>
                      <a:pt x="29" y="3431"/>
                    </a:lnTo>
                    <a:cubicBezTo>
                      <a:pt x="0" y="3402"/>
                      <a:pt x="0" y="3356"/>
                      <a:pt x="29" y="3328"/>
                    </a:cubicBezTo>
                    <a:lnTo>
                      <a:pt x="3327" y="29"/>
                    </a:lnTo>
                    <a:lnTo>
                      <a:pt x="3327" y="29"/>
                    </a:lnTo>
                    <a:cubicBezTo>
                      <a:pt x="3355" y="0"/>
                      <a:pt x="3402" y="0"/>
                      <a:pt x="3430" y="29"/>
                    </a:cubicBezTo>
                    <a:lnTo>
                      <a:pt x="3430" y="29"/>
                    </a:lnTo>
                    <a:cubicBezTo>
                      <a:pt x="3457" y="58"/>
                      <a:pt x="3457" y="103"/>
                      <a:pt x="3430" y="132"/>
                    </a:cubicBezTo>
                    <a:lnTo>
                      <a:pt x="131" y="3431"/>
                    </a:lnTo>
                    <a:lnTo>
                      <a:pt x="131" y="3431"/>
                    </a:lnTo>
                    <a:cubicBezTo>
                      <a:pt x="103" y="3458"/>
                      <a:pt x="57" y="3458"/>
                      <a:pt x="29" y="3431"/>
                    </a:cubicBezTo>
                  </a:path>
                </a:pathLst>
              </a:custGeom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9BB66EAE-3350-F1E3-A545-813041F16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3453" y="4857393"/>
                <a:ext cx="619264" cy="619264"/>
              </a:xfrm>
              <a:custGeom>
                <a:avLst/>
                <a:gdLst>
                  <a:gd name="T0" fmla="*/ 0 w 949"/>
                  <a:gd name="T1" fmla="*/ 948 h 949"/>
                  <a:gd name="T2" fmla="*/ 398 w 949"/>
                  <a:gd name="T3" fmla="*/ 0 h 949"/>
                  <a:gd name="T4" fmla="*/ 514 w 949"/>
                  <a:gd name="T5" fmla="*/ 434 h 949"/>
                  <a:gd name="T6" fmla="*/ 948 w 949"/>
                  <a:gd name="T7" fmla="*/ 550 h 949"/>
                  <a:gd name="T8" fmla="*/ 0 w 949"/>
                  <a:gd name="T9" fmla="*/ 94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9" h="949">
                    <a:moveTo>
                      <a:pt x="0" y="948"/>
                    </a:moveTo>
                    <a:lnTo>
                      <a:pt x="398" y="0"/>
                    </a:lnTo>
                    <a:lnTo>
                      <a:pt x="514" y="434"/>
                    </a:lnTo>
                    <a:lnTo>
                      <a:pt x="948" y="550"/>
                    </a:lnTo>
                    <a:lnTo>
                      <a:pt x="0" y="948"/>
                    </a:lnTo>
                  </a:path>
                </a:pathLst>
              </a:custGeom>
              <a:solidFill>
                <a:srgbClr val="3E8E99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rgbClr val="7F7F7F"/>
                    </a:solidFill>
                    <a:latin typeface="Calibri" panose="020F0502020204030204"/>
                  </a:defRPr>
                </a:lvl9pPr>
              </a:lstStyle>
              <a:p>
                <a:endParaRPr lang="en-US" sz="6532">
                  <a:latin typeface="Lato Light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1903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E425DE-88C4-698E-D05D-EB2DE5D344C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22511" y="4922105"/>
            <a:ext cx="533639" cy="9233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C7ED2BD-7750-4C47-8D1A-E86CA08848C2}" type="datetime1">
              <a:rPr lang="de-DE" smtClean="0"/>
              <a:pPr>
                <a:spcAft>
                  <a:spcPts val="600"/>
                </a:spcAft>
              </a:pPr>
              <a:t>05.10.2023</a:t>
            </a:fld>
            <a:endParaRPr lang="de-D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0DF8B2-186D-D89B-EF6D-EBE8219D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911" y="4922105"/>
            <a:ext cx="450850" cy="9233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Seite </a:t>
            </a:r>
            <a:fld id="{3A8B5DB7-81A8-4ED4-916B-6B23CD603687}" type="slidenum">
              <a:rPr smtClean="0"/>
              <a:pPr>
                <a:spcAft>
                  <a:spcPts val="600"/>
                </a:spcAft>
              </a:pPr>
              <a:t>7</a:t>
            </a:fld>
            <a:endParaRPr lang="pt-BR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FA8558E-59DF-0EE7-6E0A-A41D42B6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40212"/>
            <a:ext cx="7696199" cy="540544"/>
          </a:xfrm>
        </p:spPr>
        <p:txBody>
          <a:bodyPr/>
          <a:lstStyle/>
          <a:p>
            <a:r>
              <a:rPr lang="en-US" sz="2000" dirty="0"/>
              <a:t>Public-Private Cooperation: How to apply?</a:t>
            </a: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A52CB4F4-A4E0-2CCB-EBDD-E4839EF7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4" y="1269339"/>
            <a:ext cx="7611332" cy="2987449"/>
          </a:xfrm>
          <a:prstGeom prst="rect">
            <a:avLst/>
          </a:prstGeom>
          <a:noFill/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B81683-52DE-4145-58AE-5BF838F741A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959337" y="4929156"/>
            <a:ext cx="5063598" cy="92334"/>
          </a:xfrm>
        </p:spPr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36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90FDE-3589-5D67-A371-0939D0C5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Projetos H2Uppp Brasil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D48EB-8963-235B-DDD4-99E5B98C647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22511" y="4924151"/>
            <a:ext cx="533639" cy="92333"/>
          </a:xfrm>
        </p:spPr>
        <p:txBody>
          <a:bodyPr/>
          <a:lstStyle/>
          <a:p>
            <a:fld id="{BCB3E05D-7623-004B-AFE3-87A9063BE0C0}" type="datetime1">
              <a:rPr lang="de-DE" smtClean="0"/>
              <a:t>05.10.2023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30CD33-5C08-91ED-3501-B5CAEBDFE9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12911" y="4924151"/>
            <a:ext cx="450850" cy="92333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8</a:t>
            </a:fld>
            <a:endParaRPr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C9FDC5-9EF9-3202-9BFA-8E1529B38F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464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29A42-A937-2CD2-5FA7-9090C57C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" dirty="0" err="1">
                <a:solidFill>
                  <a:srgbClr val="FFFFFF"/>
                </a:solidFill>
                <a:ea typeface="DejaVu Sans"/>
                <a:cs typeface="Arial"/>
              </a:rPr>
              <a:t>SynCrude</a:t>
            </a:r>
            <a:r>
              <a:rPr lang="en-US" sz="1800" b="1" spc="-1" dirty="0">
                <a:solidFill>
                  <a:srgbClr val="FFFFFF"/>
                </a:solidFill>
                <a:ea typeface="DejaVu Sans"/>
                <a:cs typeface="Arial"/>
              </a:rPr>
              <a:t>: </a:t>
            </a:r>
            <a:r>
              <a:rPr lang="pt-BR" sz="1800" b="1" spc="-1" dirty="0">
                <a:solidFill>
                  <a:srgbClr val="FFFFFF"/>
                </a:solidFill>
                <a:latin typeface="Arial"/>
                <a:ea typeface="DejaVu Sans"/>
                <a:cs typeface="Arial"/>
              </a:rPr>
              <a:t>Produção de hidrogênio sustentável derivado do biogás e hidrogênio verde em vários municípios do estado do Paraná/Brasil</a:t>
            </a:r>
            <a:r>
              <a:rPr lang="en-US" sz="1800" b="1" spc="-1" dirty="0">
                <a:solidFill>
                  <a:srgbClr val="FFFFFF"/>
                </a:solidFill>
                <a:ea typeface="DejaVu Sans"/>
                <a:cs typeface="Arial"/>
              </a:rPr>
              <a:t>.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45872-51B5-D5B7-86FE-C0C108715C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7ED2BD-7750-4C47-8D1A-E86CA08848C2}" type="datetime1">
              <a:rPr lang="de-DE" smtClean="0"/>
              <a:t>05.10.2023</a:t>
            </a:fld>
            <a:endParaRPr lang="de-DE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A3AEBD-484A-50DA-5E4B-1888592CCB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H2Uppp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6CC25C-B8CD-7ED7-5F0C-653F9AF39F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9</a:t>
            </a:fld>
            <a:endParaRPr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088553B-0FE1-5075-830E-655110EDB105}"/>
              </a:ext>
            </a:extLst>
          </p:cNvPr>
          <p:cNvSpPr txBox="1">
            <a:spLocks/>
          </p:cNvSpPr>
          <p:nvPr/>
        </p:nvSpPr>
        <p:spPr>
          <a:xfrm>
            <a:off x="375555" y="1281716"/>
            <a:ext cx="8245932" cy="477805"/>
          </a:xfrm>
          <a:prstGeom prst="rect">
            <a:avLst/>
          </a:prstGeom>
          <a:noFill/>
        </p:spPr>
        <p:txBody>
          <a:bodyPr wrap="square" lIns="72000" tIns="72000" rIns="72000" bIns="7200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>
              <a:spcBef>
                <a:spcPts val="600"/>
              </a:spcBef>
              <a:defRPr/>
            </a:pPr>
            <a:r>
              <a:rPr lang="pt-BR" sz="1200" dirty="0">
                <a:solidFill>
                  <a:schemeClr val="accent5"/>
                </a:solidFill>
                <a:latin typeface="Arial"/>
              </a:rPr>
              <a:t>Projeto PPP: </a:t>
            </a:r>
            <a:r>
              <a:rPr lang="pt-BR" sz="1200" dirty="0">
                <a:latin typeface="Arial"/>
              </a:rPr>
              <a:t>Desenvolvimento de um conceito replicável para a produção de </a:t>
            </a:r>
            <a:r>
              <a:rPr lang="pt-BR" sz="1200" dirty="0" err="1">
                <a:latin typeface="Arial"/>
              </a:rPr>
              <a:t>SynCrude</a:t>
            </a:r>
            <a:r>
              <a:rPr lang="pt-BR" sz="1200" dirty="0">
                <a:latin typeface="Arial"/>
              </a:rPr>
              <a:t> verde para exportação utilizando resíduos agrícolas </a:t>
            </a:r>
            <a:endParaRPr lang="en-US" sz="1200" dirty="0">
              <a:latin typeface="Arial"/>
            </a:endParaRPr>
          </a:p>
        </p:txBody>
      </p:sp>
      <p:graphicFrame>
        <p:nvGraphicFramePr>
          <p:cNvPr id="8" name="Tabelle 4">
            <a:extLst>
              <a:ext uri="{FF2B5EF4-FFF2-40B4-BE49-F238E27FC236}">
                <a16:creationId xmlns:a16="http://schemas.microsoft.com/office/drawing/2014/main" id="{15B5A3A3-E2E0-F895-2EE1-CE5F1B6FB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01972"/>
              </p:ext>
            </p:extLst>
          </p:nvPr>
        </p:nvGraphicFramePr>
        <p:xfrm>
          <a:off x="375555" y="3565446"/>
          <a:ext cx="5698673" cy="1273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89">
                  <a:extLst>
                    <a:ext uri="{9D8B030D-6E8A-4147-A177-3AD203B41FA5}">
                      <a16:colId xmlns:a16="http://schemas.microsoft.com/office/drawing/2014/main" val="597407886"/>
                    </a:ext>
                  </a:extLst>
                </a:gridCol>
                <a:gridCol w="1131016">
                  <a:extLst>
                    <a:ext uri="{9D8B030D-6E8A-4147-A177-3AD203B41FA5}">
                      <a16:colId xmlns:a16="http://schemas.microsoft.com/office/drawing/2014/main" val="867481071"/>
                    </a:ext>
                  </a:extLst>
                </a:gridCol>
                <a:gridCol w="4205668">
                  <a:extLst>
                    <a:ext uri="{9D8B030D-6E8A-4147-A177-3AD203B41FA5}">
                      <a16:colId xmlns:a16="http://schemas.microsoft.com/office/drawing/2014/main" val="4035029871"/>
                    </a:ext>
                  </a:extLst>
                </a:gridCol>
              </a:tblGrid>
              <a:tr h="222695"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latin typeface="+mn-lt"/>
                        </a:rPr>
                        <a:t>Dados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Orçamento</a:t>
                      </a:r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2,368,400 €, </a:t>
                      </a:r>
                      <a:r>
                        <a:rPr lang="pt-BR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quais 20% de contribuição pública</a:t>
                      </a:r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02557"/>
                  </a:ext>
                </a:extLst>
              </a:tr>
              <a:tr h="222695">
                <a:tc vMerge="1"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de-DE" sz="14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 </a:t>
                      </a:r>
                      <a:endParaRPr lang="de-DE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ano (01/23 - 12/23)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48816"/>
                  </a:ext>
                </a:extLst>
              </a:tr>
              <a:tr h="770334">
                <a:tc vMerge="1"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de-DE" sz="14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914377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Parceiros de cooperação</a:t>
                      </a:r>
                    </a:p>
                    <a:p>
                      <a:pPr marL="171450" indent="-171450" algn="l" defTabSz="914377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 Biogas GmbH, SME (Torgelow)</a:t>
                      </a:r>
                    </a:p>
                    <a:p>
                      <a:pPr marL="171450" indent="-171450" algn="l" defTabSz="914377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de-DE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COOPERSAN, AMBICOOP, Cooperativas (Paraná, Brasil)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377" rtl="0" eaLnBrk="1" latinLnBrk="0" hangingPunct="1"/>
                      <a:endParaRPr lang="de-DE" sz="1600" b="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267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78642A-5B41-3FC1-E996-997A29FE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80881"/>
              </p:ext>
            </p:extLst>
          </p:nvPr>
        </p:nvGraphicFramePr>
        <p:xfrm>
          <a:off x="375555" y="2104934"/>
          <a:ext cx="5698674" cy="130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837">
                  <a:extLst>
                    <a:ext uri="{9D8B030D-6E8A-4147-A177-3AD203B41FA5}">
                      <a16:colId xmlns:a16="http://schemas.microsoft.com/office/drawing/2014/main" val="2709420630"/>
                    </a:ext>
                  </a:extLst>
                </a:gridCol>
                <a:gridCol w="5336837">
                  <a:extLst>
                    <a:ext uri="{9D8B030D-6E8A-4147-A177-3AD203B41FA5}">
                      <a16:colId xmlns:a16="http://schemas.microsoft.com/office/drawing/2014/main" val="1001421221"/>
                    </a:ext>
                  </a:extLst>
                </a:gridCol>
              </a:tblGrid>
              <a:tr h="130463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/>
                        <a:t>Impacto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Trata de um enorme problema ambiental devido aos resíduos agrícolas não utilizados (especialmente estrume de suínos)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Potencial significativo de replicação devido à grande economia agrícola no Brasil e à pressão política para resolver este problema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pt-BR" sz="1050" b="0" i="1" dirty="0">
                          <a:solidFill>
                            <a:schemeClr val="tx1"/>
                          </a:solidFill>
                          <a:latin typeface="+mn-lt"/>
                        </a:rPr>
                        <a:t>Off-</a:t>
                      </a:r>
                      <a:r>
                        <a:rPr lang="pt-BR" sz="1050" b="0" i="1" dirty="0" err="1">
                          <a:solidFill>
                            <a:schemeClr val="tx1"/>
                          </a:solidFill>
                          <a:latin typeface="+mn-lt"/>
                        </a:rPr>
                        <a:t>takers</a:t>
                      </a:r>
                      <a:r>
                        <a:rPr lang="pt-B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 (refinarias na Alemanha) demostram significativo interesse pelo </a:t>
                      </a:r>
                      <a:r>
                        <a:rPr lang="pt-BR" sz="105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SynCrude</a:t>
                      </a:r>
                      <a:endParaRPr lang="pt-BR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83957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7698FACC-2AB7-71CD-CAA3-3C1FCA2F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39" y="2088239"/>
            <a:ext cx="2618547" cy="18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B01A63-A0A1-20D8-51C8-DFDF770B6701}"/>
              </a:ext>
            </a:extLst>
          </p:cNvPr>
          <p:cNvSpPr txBox="1"/>
          <p:nvPr/>
        </p:nvSpPr>
        <p:spPr>
          <a:xfrm>
            <a:off x="6312013" y="4063932"/>
            <a:ext cx="2614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Luíz Diaz/GIZ</a:t>
            </a:r>
          </a:p>
        </p:txBody>
      </p:sp>
    </p:spTree>
    <p:extLst>
      <p:ext uri="{BB962C8B-B14F-4D97-AF65-F5344CB8AC3E}">
        <p14:creationId xmlns:p14="http://schemas.microsoft.com/office/powerpoint/2010/main" val="34129093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ntwurf 01">
  <a:themeElements>
    <a:clrScheme name="GIZ_H2-Uppp-Farben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89AE10"/>
      </a:accent1>
      <a:accent2>
        <a:srgbClr val="004577"/>
      </a:accent2>
      <a:accent3>
        <a:srgbClr val="FC9F00"/>
      </a:accent3>
      <a:accent4>
        <a:srgbClr val="FFDD00"/>
      </a:accent4>
      <a:accent5>
        <a:srgbClr val="0077B2"/>
      </a:accent5>
      <a:accent6>
        <a:srgbClr val="C80F0F"/>
      </a:accent6>
      <a:hlink>
        <a:srgbClr val="C80F0F"/>
      </a:hlink>
      <a:folHlink>
        <a:srgbClr val="FF636D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704_PPT-H2UPPP_Vorlage_final_EH" id="{C779DA39-CA30-A943-9C96-A12E65117027}" vid="{95D2FDE1-E2A3-DA40-807A-CBD16F866E9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aba44c-56e2-426a-84fb-b2cd630ec321" xsi:nil="true"/>
    <lcf76f155ced4ddcb4097134ff3c332f xmlns="03dad9f7-eeac-4c02-ba14-375916eb47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709ED6611694E87078AC661BB6E32" ma:contentTypeVersion="11" ma:contentTypeDescription="Ein neues Dokument erstellen." ma:contentTypeScope="" ma:versionID="7e0215b1e1b377f7d62c03925c2da698">
  <xsd:schema xmlns:xsd="http://www.w3.org/2001/XMLSchema" xmlns:xs="http://www.w3.org/2001/XMLSchema" xmlns:p="http://schemas.microsoft.com/office/2006/metadata/properties" xmlns:ns2="03dad9f7-eeac-4c02-ba14-375916eb47b1" xmlns:ns3="cdaba44c-56e2-426a-84fb-b2cd630ec321" targetNamespace="http://schemas.microsoft.com/office/2006/metadata/properties" ma:root="true" ma:fieldsID="74946ee40e8ef530124f36cd5c6bf13b" ns2:_="" ns3:_="">
    <xsd:import namespace="03dad9f7-eeac-4c02-ba14-375916eb47b1"/>
    <xsd:import namespace="cdaba44c-56e2-426a-84fb-b2cd630ec3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ad9f7-eeac-4c02-ba14-375916eb4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a44c-56e2-426a-84fb-b2cd630ec3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9013fd-e534-45ed-b6f3-1a851372d9df}" ma:internalName="TaxCatchAll" ma:showField="CatchAllData" ma:web="cdaba44c-56e2-426a-84fb-b2cd630ec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E9DC6-D3A4-413D-8EF4-F37C4E056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35E8D-0820-4499-A891-995FF99D9B5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daba44c-56e2-426a-84fb-b2cd630ec321"/>
    <ds:schemaRef ds:uri="http://schemas.microsoft.com/office/2006/documentManagement/types"/>
    <ds:schemaRef ds:uri="http://schemas.microsoft.com/office/2006/metadata/properties"/>
    <ds:schemaRef ds:uri="03dad9f7-eeac-4c02-ba14-375916eb47b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47096B-F444-4F99-81B3-43A588F8F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ad9f7-eeac-4c02-ba14-375916eb47b1"/>
    <ds:schemaRef ds:uri="cdaba44c-56e2-426a-84fb-b2cd630ec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06. PPT_H2Uppp_Identidade_Visual</Template>
  <TotalTime>185</TotalTime>
  <Words>1050</Words>
  <Application>Microsoft Office PowerPoint</Application>
  <PresentationFormat>Apresentação na tela (16:9)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Lato Light</vt:lpstr>
      <vt:lpstr>Symbol</vt:lpstr>
      <vt:lpstr>Wingdings</vt:lpstr>
      <vt:lpstr>Entwurf 01</vt:lpstr>
      <vt:lpstr>Programa Internacional de Incentivo ao Hidrogênio (H2Uppp)</vt:lpstr>
      <vt:lpstr>H2Uppp: Um programa para o desenvolvimento de projetos de hidrogênio verde em estágio inicial em mercados fora da Europa.</vt:lpstr>
      <vt:lpstr>H2Uppp: Campos de Ação</vt:lpstr>
      <vt:lpstr>Cooperação Público - Privada</vt:lpstr>
      <vt:lpstr>Cooperação Público-Privada: Requisitos de elegibilidade</vt:lpstr>
      <vt:lpstr>Cooperação Público-Privada: Requisitos de elegibilidade</vt:lpstr>
      <vt:lpstr>Public-Private Cooperation: How to apply?</vt:lpstr>
      <vt:lpstr>Projetos H2Uppp Brasil</vt:lpstr>
      <vt:lpstr>SynCrude: Produção de hidrogênio sustentável derivado do biogás e hidrogênio verde em vários municípios do estado do Paraná/Brasil.</vt:lpstr>
      <vt:lpstr>H2Uppp: Produção de SynCrude a partir do biogás e eletrólise da água</vt:lpstr>
      <vt:lpstr>Estrutura da PPP de produção de Syncrude no Brasil</vt:lpstr>
      <vt:lpstr>Principais desafios para o Projeto Syncrude</vt:lpstr>
      <vt:lpstr>Análise técnica - Biogás e hidrogênio verde</vt:lpstr>
      <vt:lpstr>Análise Técnica – Gás de Síntese e Syncrude</vt:lpstr>
      <vt:lpstr>Green Proof para a cadeia de valor do hidrogênio Soluções digitais para certificados de hidrogênio verde</vt:lpstr>
      <vt:lpstr>Estrutura da PPP de Certificação de Hidrogênio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Hydrogen Ramp-Up  Program (H2Uppp)</dc:title>
  <dc:creator>Divino, Carlos GIZ BR</dc:creator>
  <cp:lastModifiedBy>Favaro, Joao GIZ BR</cp:lastModifiedBy>
  <cp:revision>4</cp:revision>
  <dcterms:created xsi:type="dcterms:W3CDTF">2023-08-14T17:19:23Z</dcterms:created>
  <dcterms:modified xsi:type="dcterms:W3CDTF">2023-10-05T16:34:22Z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0x0101004C2709ED6611694E87078AC661BB6E32</vt:lpwstr>
  </property>
  <property fmtid="{D5CDD505-2E9C-101B-9397-08002B2CF9AE}" pid="3" name="Order">
    <vt:r8>25900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