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12" r:id="rId5"/>
    <p:sldMasterId id="2147483727" r:id="rId6"/>
    <p:sldMasterId id="2147483739" r:id="rId7"/>
  </p:sldMasterIdLst>
  <p:notesMasterIdLst>
    <p:notesMasterId r:id="rId33"/>
  </p:notesMasterIdLst>
  <p:sldIdLst>
    <p:sldId id="256" r:id="rId8"/>
    <p:sldId id="257" r:id="rId9"/>
    <p:sldId id="2147376243" r:id="rId10"/>
    <p:sldId id="2147376244" r:id="rId11"/>
    <p:sldId id="263" r:id="rId12"/>
    <p:sldId id="264" r:id="rId13"/>
    <p:sldId id="2147376245" r:id="rId14"/>
    <p:sldId id="265" r:id="rId15"/>
    <p:sldId id="271" r:id="rId16"/>
    <p:sldId id="266" r:id="rId17"/>
    <p:sldId id="267" r:id="rId18"/>
    <p:sldId id="268" r:id="rId19"/>
    <p:sldId id="269" r:id="rId20"/>
    <p:sldId id="275" r:id="rId21"/>
    <p:sldId id="2147376246" r:id="rId22"/>
    <p:sldId id="2147376248" r:id="rId23"/>
    <p:sldId id="2147376256" r:id="rId24"/>
    <p:sldId id="2147376250" r:id="rId25"/>
    <p:sldId id="2147376251" r:id="rId26"/>
    <p:sldId id="2147376254" r:id="rId27"/>
    <p:sldId id="2147376255" r:id="rId28"/>
    <p:sldId id="2147376247" r:id="rId29"/>
    <p:sldId id="2147376242" r:id="rId30"/>
    <p:sldId id="2147376241" r:id="rId31"/>
    <p:sldId id="261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081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image" Target="../media/image78.png"/><Relationship Id="rId11" Type="http://schemas.openxmlformats.org/officeDocument/2006/relationships/package" Target="../embeddings/Microsoft_Excel_Worksheet.xlsx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624970002087167E-2"/>
          <c:y val="0.16391848629005809"/>
          <c:w val="0.96562499999999996"/>
          <c:h val="0.714065746520010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Suas porcentagens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01-9D5A-40D6-8357-8E80AE2BDB8D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03-9D5A-40D6-8357-8E80AE2BDB8D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5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05-9D5A-40D6-8357-8E80AE2BDB8D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6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07-9D5A-40D6-8357-8E80AE2BDB8D}"/>
              </c:ext>
            </c:extLst>
          </c:dPt>
          <c:cat>
            <c:strRef>
              <c:f>Planilha1!$A$2:$A$5</c:f>
              <c:strCache>
                <c:ptCount val="4"/>
                <c:pt idx="1">
                  <c:v>ATUAL</c:v>
                </c:pt>
                <c:pt idx="2">
                  <c:v>PREVISTA Mar/24</c:v>
                </c:pt>
                <c:pt idx="3">
                  <c:v>ESPERADA</c:v>
                </c:pt>
              </c:strCache>
            </c:strRef>
          </c:cat>
          <c:val>
            <c:numRef>
              <c:f>Planilha1!$B$2:$B$5</c:f>
              <c:numCache>
                <c:formatCode>0%</c:formatCode>
                <c:ptCount val="4"/>
                <c:pt idx="1">
                  <c:v>0.12</c:v>
                </c:pt>
                <c:pt idx="2">
                  <c:v>0.15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5A-40D6-8357-8E80AE2BDB8D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NÃO MEXA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blipFill>
                <a:blip xmlns:r="http://schemas.openxmlformats.org/officeDocument/2006/relationships" r:embed="rId7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0A-9D5A-40D6-8357-8E80AE2BDB8D}"/>
              </c:ext>
            </c:extLst>
          </c:dPt>
          <c:dPt>
            <c:idx val="1"/>
            <c:invertIfNegative val="0"/>
            <c:bubble3D val="0"/>
            <c:spPr>
              <a:blipFill>
                <a:blip xmlns:r="http://schemas.openxmlformats.org/officeDocument/2006/relationships" r:embed="rId8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0C-9D5A-40D6-8357-8E80AE2BDB8D}"/>
              </c:ext>
            </c:extLst>
          </c:dPt>
          <c:dPt>
            <c:idx val="2"/>
            <c:invertIfNegative val="0"/>
            <c:bubble3D val="0"/>
            <c:spPr>
              <a:blipFill>
                <a:blip xmlns:r="http://schemas.openxmlformats.org/officeDocument/2006/relationships" r:embed="rId9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0E-9D5A-40D6-8357-8E80AE2BDB8D}"/>
              </c:ext>
            </c:extLst>
          </c:dPt>
          <c:dPt>
            <c:idx val="3"/>
            <c:invertIfNegative val="0"/>
            <c:bubble3D val="0"/>
            <c:spPr>
              <a:blipFill>
                <a:blip xmlns:r="http://schemas.openxmlformats.org/officeDocument/2006/relationships" r:embed="rId10"/>
                <a:stretch>
                  <a:fillRect/>
                </a:stretch>
              </a:blipFill>
              <a:ln>
                <a:noFill/>
              </a:ln>
              <a:effectLst/>
            </c:spPr>
            <c:pictureOptions>
              <c:pictureFormat val="stackScale"/>
            </c:pictureOptions>
            <c:extLst>
              <c:ext xmlns:c16="http://schemas.microsoft.com/office/drawing/2014/chart" uri="{C3380CC4-5D6E-409C-BE32-E72D297353CC}">
                <c16:uniqueId val="{00000010-9D5A-40D6-8357-8E80AE2BDB8D}"/>
              </c:ext>
            </c:extLst>
          </c:dPt>
          <c:cat>
            <c:strRef>
              <c:f>Planilha1!$A$2:$A$5</c:f>
              <c:strCache>
                <c:ptCount val="4"/>
                <c:pt idx="1">
                  <c:v>ATUAL</c:v>
                </c:pt>
                <c:pt idx="2">
                  <c:v>PREVISTA Mar/24</c:v>
                </c:pt>
                <c:pt idx="3">
                  <c:v>ESPERADA</c:v>
                </c:pt>
              </c:strCache>
            </c:strRef>
          </c:cat>
          <c:val>
            <c:numRef>
              <c:f>Planilha1!$C$2:$C$5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D5A-40D6-8357-8E80AE2BDB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86250400"/>
        <c:axId val="586260800"/>
      </c:barChart>
      <c:catAx>
        <c:axId val="58625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Bebas Neue" panose="020B0606020202050201" pitchFamily="34" charset="0"/>
                <a:ea typeface="+mn-ea"/>
                <a:cs typeface="+mn-cs"/>
              </a:defRPr>
            </a:pPr>
            <a:endParaRPr lang="pt-BR"/>
          </a:p>
        </c:txPr>
        <c:crossAx val="586260800"/>
        <c:crosses val="autoZero"/>
        <c:auto val="1"/>
        <c:lblAlgn val="ctr"/>
        <c:lblOffset val="100"/>
        <c:noMultiLvlLbl val="0"/>
      </c:catAx>
      <c:valAx>
        <c:axId val="586260800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5862504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A813C-A156-4192-AACC-95772AF6B59B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84AAB6-6076-4175-8B84-261F07FC88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58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D29A67-1D30-436B-886A-28908833633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41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A69491E-7D3F-4FE7-E422-CA3FA1996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97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01593-CF23-46BF-9331-67CB24D08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58022E-0D68-4074-9B92-ED2A61762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5EEFAA-8BF4-44AD-BE93-A2DCE89E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E33ED2-C781-4A87-B48F-63355C49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40F2B9-F0DD-4079-A382-48B46AF3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38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D34B72-8851-4737-A478-A8EBD6BA4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1EA8E1-D465-4FED-B0A3-F30800EB4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3EDC37-2A5F-4D9A-988E-4BEA8DC9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7E86A6-4FC3-40E0-A1B6-25243746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DC9351-87E9-4766-8DCC-B485DF70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926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25CAE1-272D-409F-9B09-5329DE34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C90298-0E6C-4271-A63F-34CD903A3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1B7B05-A937-4E07-8FD3-FC60D851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022CD2-FDC3-49C2-AEB6-4F6B4F2B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CD71EB-890C-4E17-BC61-D7C514DC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912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7921C2-85DA-443C-9405-9195BEE9F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4ABC7A-D90E-CDD7-C40D-DEF261633D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FD21F9-AC40-7F08-8597-8D64E1CEB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0E2069-9B95-AF45-6C49-CA7CC00B4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F0C030-9783-508C-BBA1-1207E27C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9105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6E9F9-669B-B56D-529A-D1091DBD2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6122D9-C2AF-F8FA-BACB-77CA0591B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4AD8E7-B867-C6C7-8C86-B4F28B07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7ADAAD-ACDB-50AE-2889-C89217A0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B859D0-E157-BE5B-81BD-EF9FE5D1B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118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FECE3-F053-3F9E-2DD7-FDDCF68B3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96F162B-FD80-25EE-ABDE-8C7FEF4EC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F8048D0-09E5-B1A3-CA69-7D2A6EA5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DA45DB-08E9-6447-B99B-1D0ADCBA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1762B8-B3DA-AEFF-E6FB-09D24E15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3820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14A0B4-5139-7577-1AB1-F40FE6F42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933D0F-60F6-AC2A-B3F2-DC31C2F32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8EB3E2-53E4-C559-1299-B55A71399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138C6CC-F4EE-D0F4-EA8D-AE196CDE8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5A287C-9393-2ED5-4A75-6ED9C5001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1A926E-6131-C125-954F-DEEE7209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980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980E6-F429-E1B2-293C-D6C1E66CF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81FE59-1CA5-FC6D-AA79-2AC11DD32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C76DCB-4C4E-7FA3-2304-E56DB38C4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C13F03D-1812-A6E2-2FB4-74CA8BB5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2A4DDD0-339D-2D21-4D1D-818425B1C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745760-F253-3A8A-6C40-3D7A07813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F548AA5-CA7C-BEE5-3D23-1BED87CC2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1BEA5D2-D3DB-7B4D-322E-0568A36B7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576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9F5A0-DA2D-4B85-3C1C-9B0DE4E3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C1736E1-A6DC-41AF-986B-E37F20AD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FAF0073-C0DA-BAA3-F0DB-39F10063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2E8026E-283A-3399-A579-3E5616C7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705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E933993-7438-C0E9-18B7-085E8A21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DAC5025-599F-B8D3-23F5-4FA3A0561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8D73A91-F79D-7CE0-CC60-AFC697F4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34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FA222CB-AB57-43A9-8C38-8D498C9A1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18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16C43-A19D-20A1-A9BF-BFCB71AF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B680AC5-8708-8F73-2358-7210859B5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EE0FF3-F473-F9C2-EF1F-5C29F50BA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069286-F1BC-7B9E-E013-8058A8ED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DD4C5D2-3B40-B8FE-8456-5B3D77A54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44767A8-E429-0E03-42FE-15670EEC2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600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A10C31-4B04-F9DF-7DF6-28653B05C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09950A2-704D-EB56-28CE-13979C6F6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D66DB30-05B6-D8C6-E091-9288DB74B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5CB3EA-F9A8-CA1A-A6C1-37E9636B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6407199-5119-6DF5-101D-E71CCD463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9338D0D-CC81-6F0E-5948-93F50665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5153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B5FC7-287F-A90E-D040-315B7068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665212-C367-1C27-8FDC-6F9C4A18B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0A8F55-1E93-C689-0553-95C6000F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41A600-15A1-4A84-A40E-98E05166A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F66A22-7EA7-2426-A5E4-F0430DD61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125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B7DB51-5992-571D-1BF1-BE15AA51DF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FEAC047-EFEB-D95F-D975-C6B8E848F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788A4E-2F5D-4B38-34BE-D2CB50FE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DADEEB-4A04-6E23-E645-17C40796D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41ECEAB-C419-D6DC-D91B-E42953D0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D1E080-C4C5-4820-805F-C23F7BE7B2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756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2B217A-AC51-40DF-9465-AFF6BD8E5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70A8A4-3CBA-4CD7-8B8D-943327F4C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B45110-E410-48CE-BDDB-371C6663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C0E4C-FDC9-4783-8A11-F7C5F94C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09B6D2-8953-4405-95C1-917EDD50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2084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FF1D73BB-E419-4B00-86A4-4E7941C65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91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CA03E-B207-4EE5-B392-13F82219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5E5D7D-E10E-4865-95D2-200AC5CAD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BC0D34-9772-4D23-8EB1-FB102F47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584CAF-774F-4CBC-88F4-CB1C72A3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385BCC-3FF5-455E-9C89-19A002B2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7663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A9957-F4B3-4CF6-8825-77417B0F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8606F7-A276-42A3-AEF5-11F1397BB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C4ED23-3FC0-44D3-B084-2713FBB3D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6897BE-F3B8-4EFF-86EE-F989295F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D5FCFF-4327-4A14-8077-B45505631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9E2D95-2213-42C1-8365-66D443BD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931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6FC1D-E08D-4EDB-8947-21EB5816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CBF9E-4392-4316-8D6D-B88BA86AF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F826DD-90C9-44A4-84CF-B33954EA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293690-DA07-4F4D-A1C1-B4438DE2D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7750D5-5CF1-478A-889D-771331FAB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E37F969-41F1-4C2F-913A-67B6941DC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B5CAC5D-16E8-40BE-B232-322811B4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A79D90B-47FD-4B2B-A37C-1E71620B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4202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A7129-E1A1-48A5-BD8E-465A3823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6C8003-396E-4A97-A1B3-BE13EBEA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8A4464-2C4B-4338-A907-02D4179D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A11DA65-5089-4C70-9E5C-6F43A09E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57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E24D4B1-CF5B-B012-5E44-F1AE3B5BC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105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208B637-CEEF-4E82-A403-CB6B58E8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44AFD10-16D2-445E-BF75-D98E9EFA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E4514E-F848-47FC-8ABE-EC862C68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244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EE9B0-4B0F-4C12-AF55-7CAABB22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CA8934-F9A8-466C-9A58-C27597EEC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A1E78C-D7D5-4E6C-83DF-CA4C9A1AF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866E10-CBE7-4D87-A6D7-8411A06B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F21C10-A44C-4A2E-BB1A-4846DEDA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17F018-453D-465F-87AC-BE6E002F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1556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1AEFE-E7D9-4C65-B3FB-FCD0348D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EE74E00-895C-4BAF-A6E4-B4CE447A2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BD0E57-C4D7-42FC-96A7-41AF0BE5A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C32DD0-E976-4AF6-80CC-C698570E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F07C51-1FEB-4777-8261-C256E722E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39C5A1-C7AF-4D4C-A977-0CB8FAC9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5663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01593-CF23-46BF-9331-67CB24D08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58022E-0D68-4074-9B92-ED2A61762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5EEFAA-8BF4-44AD-BE93-A2DCE89E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E33ED2-C781-4A87-B48F-63355C49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40F2B9-F0DD-4079-A382-48B46AF3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7288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D34B72-8851-4737-A478-A8EBD6BA4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1EA8E1-D465-4FED-B0A3-F30800EB4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3EDC37-2A5F-4D9A-988E-4BEA8DC9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7E86A6-4FC3-40E0-A1B6-25243746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DC9351-87E9-4766-8DCC-B485DF70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307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A69491E-7D3F-4FE7-E422-CA3FA1996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36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2B76A-AD5D-452A-8AC8-86260161C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BC9EA4-C8C9-4752-B464-76953DCF5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76F6C-BD32-4554-AAD4-C19C80B3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8622C0-8628-43AD-8967-AE6957FDA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16644B-C5A8-4CAA-A216-324862404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9F78-C1E1-40C6-B5E1-E6BDC92910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998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BA66DE-BE44-4815-B9BA-C4A9C928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59C82E-7063-47D1-A9BE-AAA12B7BB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C9FCA4-149B-424B-B11B-53F9B1D34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E24D96-D7CB-4F66-B52F-67C0AA12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1ADC4C-C832-4A8B-8E14-AED1E53A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9F78-C1E1-40C6-B5E1-E6BDC9291049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DA4BA6E-B7A9-4A2D-8D6D-E1B0EEF4DB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4" r="90750"/>
          <a:stretch/>
        </p:blipFill>
        <p:spPr>
          <a:xfrm>
            <a:off x="-1" y="6067001"/>
            <a:ext cx="1127769" cy="790999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C6D7ACCD-C0D3-402B-B1D1-9E2B4E9FC7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293" y="84708"/>
            <a:ext cx="1395987" cy="56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16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694222-BEF0-4D04-A74F-BE8D4579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F95D0C-F0FD-4219-AD35-8967E3338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2EEED0-1EF9-440E-98E7-375A74A9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BA90A2-042F-416D-A1B7-D46FE7698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CC8C17-6E88-4CE8-877B-7E504B6B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9F78-C1E1-40C6-B5E1-E6BDC9291049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7179A3C-32C8-4261-9F35-6F4F71D89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4" r="90750"/>
          <a:stretch/>
        </p:blipFill>
        <p:spPr>
          <a:xfrm>
            <a:off x="0" y="6067001"/>
            <a:ext cx="1127769" cy="790999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6D12A78D-9734-41F8-A4EA-4EC3652F15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293" y="84708"/>
            <a:ext cx="1395987" cy="56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894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FF310-8993-4E35-8D38-D092EF6A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99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0087B8-09E1-457D-9177-95F5D5AA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7768" y="6356350"/>
            <a:ext cx="1127769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pt-BR"/>
              <a:t>25/09/2023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8674AC6-056E-4847-A918-BF33325C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551312" cy="365125"/>
          </a:xfr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0D1D286-7301-4FC6-AACB-41060C8F8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9F78-C1E1-40C6-B5E1-E6BDC9291049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18BCEB-E714-4C11-B671-3075108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4" r="90750"/>
          <a:stretch/>
        </p:blipFill>
        <p:spPr>
          <a:xfrm>
            <a:off x="0" y="6067001"/>
            <a:ext cx="1127769" cy="790999"/>
          </a:xfrm>
          <a:prstGeom prst="rect">
            <a:avLst/>
          </a:prstGeom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6876A16B-FDAC-49C0-82E9-9AA74DDF13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293" y="84708"/>
            <a:ext cx="1395987" cy="56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0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63ACEB5-0F03-92F8-B225-7942330A3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28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9682AA5-1C5E-45B7-BB16-62A79636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A4D21BF-7B5E-404B-800E-F3D33023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7D8FE9-74CD-424F-A5D7-0BE36ADE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9F78-C1E1-40C6-B5E1-E6BDC9291049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DDD59E0-9E10-4514-A6C1-4C634F2FF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64" r="90750"/>
          <a:stretch/>
        </p:blipFill>
        <p:spPr>
          <a:xfrm>
            <a:off x="0" y="6067001"/>
            <a:ext cx="1127769" cy="790999"/>
          </a:xfrm>
          <a:prstGeom prst="rect">
            <a:avLst/>
          </a:prstGeom>
        </p:spPr>
      </p:pic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D6DA9BCE-7922-4B90-9F35-6715C76923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293" y="84708"/>
            <a:ext cx="1395987" cy="56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10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6A4C1-4398-4FEE-84BD-A34AA819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7EF2CB-D98B-43FA-A79A-DB861B874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EDB2DB5-7BE2-4480-ADF7-D1165D12A5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8E841B-5985-4C62-A9D5-A0C9C65A7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AC0E2A-1E19-48B8-8878-18FADD1B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218F45-5E1D-4589-802C-FE6836C7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9F78-C1E1-40C6-B5E1-E6BDC92910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891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F5D883-50EB-4587-8189-953B0B72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9119823-924B-4190-B3C0-056A6CEE34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E20BC48-B3FE-4399-9DF5-984A83B42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F3794D-60C5-4FA5-9855-661BDFE1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0BC931-C0FE-4395-97F6-A856228B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B01540-B94C-473B-A064-31A7F347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9F78-C1E1-40C6-B5E1-E6BDC92910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123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AB5174-49BA-43C2-A841-828399BE1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C0D558A-8B3C-40C7-AFC6-64C46F862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832907-79DA-4825-9D43-9B15CA9D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5BC3DD8-491E-48E1-9BE1-42C2B68A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81BC8E-AECE-488A-8AA8-0FA9686C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9F78-C1E1-40C6-B5E1-E6BDC92910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351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EC2A1E-DA46-4408-9C13-BB947C24D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C2DDD1-8BAF-48DE-A488-5FD13F688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97B34C-9988-40FF-B22E-A56C0786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E025C8-46E5-4C80-9B32-EFC63B945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CB764F-E390-4CE0-80D1-D81605487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D9F78-C1E1-40C6-B5E1-E6BDC92910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6440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340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497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4044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A69491E-7D3F-4FE7-E422-CA3FA1996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2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EB4DDFC-EEDC-4A16-A133-CDA2BBF665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2B217A-AC51-40DF-9465-AFF6BD8E5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70A8A4-3CBA-4CD7-8B8D-943327F4C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B45110-E410-48CE-BDDB-371C6663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C0E4C-FDC9-4783-8A11-F7C5F94C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09B6D2-8953-4405-95C1-917EDD50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939EC7-263D-40CF-83E0-A757BE47B84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542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6FC1D-E08D-4EDB-8947-21EB5816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CBF9E-4392-4316-8D6D-B88BA86AF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F826DD-90C9-44A4-84CF-B33954EA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293690-DA07-4F4D-A1C1-B4438DE2D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7750D5-5CF1-478A-889D-771331FAB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E37F969-41F1-4C2F-913A-67B6941DC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B5CAC5D-16E8-40BE-B232-322811B4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A79D90B-47FD-4B2B-A37C-1E71620B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736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FA222CB-AB57-43A9-8C38-8D498C9A1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55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CA03E-B207-4EE5-B392-13F82219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5E5D7D-E10E-4865-95D2-200AC5CAD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BC0D34-9772-4D23-8EB1-FB102F47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584CAF-774F-4CBC-88F4-CB1C72A3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385BCC-3FF5-455E-9C89-19A002B2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358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A9957-F4B3-4CF6-8825-77417B0F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8606F7-A276-42A3-AEF5-11F1397BB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C4ED23-3FC0-44D3-B084-2713FBB3D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6897BE-F3B8-4EFF-86EE-F989295F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D5FCFF-4327-4A14-8077-B45505631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9E2D95-2213-42C1-8365-66D443BD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0537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6FC1D-E08D-4EDB-8947-21EB5816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CBF9E-4392-4316-8D6D-B88BA86AF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F826DD-90C9-44A4-84CF-B33954EA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293690-DA07-4F4D-A1C1-B4438DE2D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7750D5-5CF1-478A-889D-771331FAB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E37F969-41F1-4C2F-913A-67B6941DC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B5CAC5D-16E8-40BE-B232-322811B4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A79D90B-47FD-4B2B-A37C-1E71620B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147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A7129-E1A1-48A5-BD8E-465A3823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6C8003-396E-4A97-A1B3-BE13EBEA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8A4464-2C4B-4338-A907-02D4179D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A11DA65-5089-4C70-9E5C-6F43A09E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278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208B637-CEEF-4E82-A403-CB6B58E8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44AFD10-16D2-445E-BF75-D98E9EFA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E4514E-F848-47FC-8ABE-EC862C68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18326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EE9B0-4B0F-4C12-AF55-7CAABB22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CA8934-F9A8-466C-9A58-C27597EEC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A1E78C-D7D5-4E6C-83DF-CA4C9A1AF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866E10-CBE7-4D87-A6D7-8411A06B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F21C10-A44C-4A2E-BB1A-4846DEDA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17F018-453D-465F-87AC-BE6E002F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4005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1AEFE-E7D9-4C65-B3FB-FCD0348D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EE74E00-895C-4BAF-A6E4-B4CE447A2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BD0E57-C4D7-42FC-96A7-41AF0BE5A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C32DD0-E976-4AF6-80CC-C698570E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F07C51-1FEB-4777-8261-C256E722E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39C5A1-C7AF-4D4C-A977-0CB8FAC9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2697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01593-CF23-46BF-9331-67CB24D08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58022E-0D68-4074-9B92-ED2A61762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5EEFAA-8BF4-44AD-BE93-A2DCE89E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E33ED2-C781-4A87-B48F-63355C49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40F2B9-F0DD-4079-A382-48B46AF3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1918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D34B72-8851-4737-A478-A8EBD6BA4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1EA8E1-D465-4FED-B0A3-F30800EB4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3EDC37-2A5F-4D9A-988E-4BEA8DC9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7E86A6-4FC3-40E0-A1B6-25243746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DC9351-87E9-4766-8DCC-B485DF70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687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A7129-E1A1-48A5-BD8E-465A3823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6C8003-396E-4A97-A1B3-BE13EBEA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8A4464-2C4B-4338-A907-02D4179D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A11DA65-5089-4C70-9E5C-6F43A09E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96499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F1311-90E9-46C3-B4B5-25549C29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257" y="302066"/>
            <a:ext cx="3660228" cy="643868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37543B"/>
                </a:solidFill>
              </a:defRPr>
            </a:lvl1pPr>
          </a:lstStyle>
          <a:p>
            <a:r>
              <a:rPr lang="pt-BR" dirty="0"/>
              <a:t>Título do Slide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3DF8B2E-B5C9-4354-9F59-321E4B1FF622}"/>
              </a:ext>
            </a:extLst>
          </p:cNvPr>
          <p:cNvCxnSpPr/>
          <p:nvPr userDrawn="1"/>
        </p:nvCxnSpPr>
        <p:spPr>
          <a:xfrm>
            <a:off x="365236" y="966954"/>
            <a:ext cx="3600000" cy="0"/>
          </a:xfrm>
          <a:prstGeom prst="line">
            <a:avLst/>
          </a:prstGeom>
          <a:ln w="19050">
            <a:solidFill>
              <a:srgbClr val="3753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49D0F1D2-F06C-2BD2-0C95-C3A3DCA1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lang="pt-BR" sz="1100" smtClean="0"/>
            </a:lvl1pPr>
          </a:lstStyle>
          <a:p>
            <a:r>
              <a:rPr lang="pt-BR"/>
              <a:t>25/09/2023</a:t>
            </a:r>
            <a:endParaRPr lang="pt-BR" dirty="0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AB9F7035-60F9-321B-DB66-630A9081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lang="pt-BR" sz="1100" smtClean="0"/>
            </a:lvl1pPr>
          </a:lstStyle>
          <a:p>
            <a:pPr algn="ctr"/>
            <a:r>
              <a:rPr lang="pt-BR"/>
              <a:t>Be8 - Institucional e Descarbonização através do Biocombustível (Confidencial)</a:t>
            </a:r>
            <a:endParaRPr lang="pt-BR" dirty="0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2D7EC6FC-93FB-13B1-99C0-0CA3AAB8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260764" cy="365125"/>
          </a:xfrm>
          <a:prstGeom prst="rect">
            <a:avLst/>
          </a:prstGeom>
        </p:spPr>
        <p:txBody>
          <a:bodyPr anchor="ctr"/>
          <a:lstStyle>
            <a:lvl1pPr algn="r">
              <a:defRPr lang="pt-BR" sz="1100" smtClean="0"/>
            </a:lvl1pPr>
          </a:lstStyle>
          <a:p>
            <a:fld id="{FCBFF2F0-02D6-4ADB-BE8D-5D7CB99566AB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613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688146-BFF6-41D7-9173-C03C4E683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660228" cy="643868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AB7980-CAE5-4231-879D-A7741E247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lang="pt-BR" sz="1100" smtClean="0"/>
            </a:lvl1pPr>
          </a:lstStyle>
          <a:p>
            <a:r>
              <a:rPr lang="pt-BR"/>
              <a:t>25/09/2023</a:t>
            </a:r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D30658E-3A4C-4914-A168-9F665D14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lang="pt-BR" sz="1100" smtClean="0"/>
            </a:lvl1pPr>
          </a:lstStyle>
          <a:p>
            <a:pPr algn="ctr"/>
            <a:r>
              <a:rPr lang="pt-BR"/>
              <a:t>Be8 - Institucional e Descarbonização através do Biocombustível (Confidencial)</a:t>
            </a:r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ADEBFCE-3231-4879-AF9D-136CBF0A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323109" cy="365125"/>
          </a:xfrm>
          <a:prstGeom prst="rect">
            <a:avLst/>
          </a:prstGeom>
        </p:spPr>
        <p:txBody>
          <a:bodyPr anchor="ctr"/>
          <a:lstStyle>
            <a:lvl1pPr algn="r">
              <a:defRPr lang="pt-BR" sz="1100" smtClean="0"/>
            </a:lvl1pPr>
          </a:lstStyle>
          <a:p>
            <a:fld id="{FCBFF2F0-02D6-4ADB-BE8D-5D7CB99566AB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992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FA222CB-AB57-43A9-8C38-8D498C9A1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Espaço Reservado para Data 2">
            <a:extLst>
              <a:ext uri="{FF2B5EF4-FFF2-40B4-BE49-F238E27FC236}">
                <a16:creationId xmlns:a16="http://schemas.microsoft.com/office/drawing/2014/main" id="{5C35EE50-4442-0AEE-B5FF-57FF9B64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46068" y="6391861"/>
            <a:ext cx="2743200" cy="365125"/>
          </a:xfrm>
          <a:prstGeom prst="rect">
            <a:avLst/>
          </a:prstGeom>
        </p:spPr>
        <p:txBody>
          <a:bodyPr anchor="ctr"/>
          <a:lstStyle>
            <a:lvl1pPr algn="l">
              <a:defRPr lang="pt-BR" sz="1100" smtClean="0"/>
            </a:lvl1pPr>
          </a:lstStyle>
          <a:p>
            <a:r>
              <a:rPr lang="pt-BR"/>
              <a:t>25/09/2023</a:t>
            </a:r>
            <a:endParaRPr lang="pt-BR" dirty="0"/>
          </a:p>
        </p:txBody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F77CEA83-6C6D-405C-444C-F61BBEF7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468" y="6391861"/>
            <a:ext cx="4114800" cy="365125"/>
          </a:xfrm>
          <a:prstGeom prst="rect">
            <a:avLst/>
          </a:prstGeom>
        </p:spPr>
        <p:txBody>
          <a:bodyPr anchor="ctr"/>
          <a:lstStyle>
            <a:lvl1pPr>
              <a:defRPr lang="pt-BR" sz="1100" smtClean="0"/>
            </a:lvl1pPr>
          </a:lstStyle>
          <a:p>
            <a:pPr algn="ctr"/>
            <a:r>
              <a:rPr lang="pt-BR"/>
              <a:t>Be8 - Institucional e Descarbonização através do Biocombustível (Confidencial)</a:t>
            </a:r>
            <a:endParaRPr lang="pt-BR" dirty="0"/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6A3B9761-DB54-CD1A-7BAF-D6BA6E52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8468" y="6391861"/>
            <a:ext cx="1235825" cy="365125"/>
          </a:xfrm>
          <a:prstGeom prst="rect">
            <a:avLst/>
          </a:prstGeom>
        </p:spPr>
        <p:txBody>
          <a:bodyPr anchor="ctr"/>
          <a:lstStyle>
            <a:lvl1pPr algn="r">
              <a:defRPr lang="pt-BR" sz="1100" smtClean="0"/>
            </a:lvl1pPr>
          </a:lstStyle>
          <a:p>
            <a:fld id="{FCBFF2F0-02D6-4ADB-BE8D-5D7CB99566AB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9476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2B217A-AC51-40DF-9465-AFF6BD8E5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70A8A4-3CBA-4CD7-8B8D-943327F4C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B45110-E410-48CE-BDDB-371C6663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C0E4C-FDC9-4783-8A11-F7C5F94C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09B6D2-8953-4405-95C1-917EDD50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6334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FF1D73BB-E419-4B00-86A4-4E7941C65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652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CA03E-B207-4EE5-B392-13F82219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5E5D7D-E10E-4865-95D2-200AC5CAD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BC0D34-9772-4D23-8EB1-FB102F47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584CAF-774F-4CBC-88F4-CB1C72A39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385BCC-3FF5-455E-9C89-19A002B2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236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A9957-F4B3-4CF6-8825-77417B0F6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8606F7-A276-42A3-AEF5-11F1397BB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C4ED23-3FC0-44D3-B084-2713FBB3D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6897BE-F3B8-4EFF-86EE-F989295F2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D5FCFF-4327-4A14-8077-B45505631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9E2D95-2213-42C1-8365-66D443BD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1034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6FC1D-E08D-4EDB-8947-21EB58162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5CBF9E-4392-4316-8D6D-B88BA86AF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F826DD-90C9-44A4-84CF-B33954EA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A293690-DA07-4F4D-A1C1-B4438DE2D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07750D5-5CF1-478A-889D-771331FAB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E37F969-41F1-4C2F-913A-67B6941DC2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B5CAC5D-16E8-40BE-B232-322811B4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A79D90B-47FD-4B2B-A37C-1E71620B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369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A7129-E1A1-48A5-BD8E-465A38238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E6C8003-396E-4A97-A1B3-BE13EBEAC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8A4464-2C4B-4338-A907-02D4179D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A11DA65-5089-4C70-9E5C-6F43A09E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2553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208B637-CEEF-4E82-A403-CB6B58E8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44AFD10-16D2-445E-BF75-D98E9EFA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E4514E-F848-47FC-8ABE-EC862C68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20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208B637-CEEF-4E82-A403-CB6B58E82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44AFD10-16D2-445E-BF75-D98E9EFA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E4514E-F848-47FC-8ABE-EC862C680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37873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EE9B0-4B0F-4C12-AF55-7CAABB22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CA8934-F9A8-466C-9A58-C27597EEC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A1E78C-D7D5-4E6C-83DF-CA4C9A1AF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866E10-CBE7-4D87-A6D7-8411A06B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F21C10-A44C-4A2E-BB1A-4846DEDA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17F018-453D-465F-87AC-BE6E002F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10931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1AEFE-E7D9-4C65-B3FB-FCD0348D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EE74E00-895C-4BAF-A6E4-B4CE447A2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BD0E57-C4D7-42FC-96A7-41AF0BE5A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C32DD0-E976-4AF6-80CC-C698570E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F07C51-1FEB-4777-8261-C256E722E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39C5A1-C7AF-4D4C-A977-0CB8FAC9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2065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D01593-CF23-46BF-9331-67CB24D08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458022E-0D68-4074-9B92-ED2A61762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E5EEFAA-8BF4-44AD-BE93-A2DCE89E9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E33ED2-C781-4A87-B48F-63355C49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40F2B9-F0DD-4079-A382-48B46AF3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31094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D34B72-8851-4737-A478-A8EBD6BA40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B1EA8E1-D465-4FED-B0A3-F30800EB4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3EDC37-2A5F-4D9A-988E-4BEA8DC9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7E86A6-4FC3-40E0-A1B6-25243746E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DC9351-87E9-4766-8DCC-B485DF701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1882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F818D-BA50-40BD-9787-3D4005BE8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AB9817-AA5F-479E-B966-EE9011455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F2779E-1F31-453A-B863-F72B34F1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274D-DB53-4D7D-A504-973D4798CE36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7CFDFD-A863-4A1D-96B9-AD5811233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9E5F71-08B9-4829-B7DA-E8C9713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7442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B04110-F7BC-7878-3F24-5326014A51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39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2E6239E-EAF7-1802-D859-780C84633F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E94F6C2-A211-9018-F2D1-288DC65FE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88" y="25502"/>
            <a:ext cx="1260612" cy="914397"/>
          </a:xfrm>
          <a:prstGeom prst="rect">
            <a:avLst/>
          </a:prstGeom>
        </p:spPr>
      </p:pic>
      <p:pic>
        <p:nvPicPr>
          <p:cNvPr id="3" name="Imagem 2" descr="Logotipo&#10;&#10;Descrição gerada automaticamente com confiança média">
            <a:extLst>
              <a:ext uri="{FF2B5EF4-FFF2-40B4-BE49-F238E27FC236}">
                <a16:creationId xmlns:a16="http://schemas.microsoft.com/office/drawing/2014/main" id="{CE812910-D326-E5D9-824A-EEE1B37A40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75" y="5817391"/>
            <a:ext cx="1728825" cy="9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283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5FAD6D65-67EE-E987-A94B-F89E5F58D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0777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FBA5A-17FF-402C-98C4-872D3AA9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03225F-E6A1-4C9A-A6F8-C2AD35640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4DB228-64EB-4ED9-9582-F471BFBCA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3688D52-CC5B-4FA6-8672-D0C5B4DF4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98636F9-6B55-477C-96D2-DCB4A9639E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E08201D-2059-4976-8B35-A9D24E43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274D-DB53-4D7D-A504-973D4798CE36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3AE607B-0764-4514-8D0A-A6853D362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15D6219-5788-45D5-9035-AE9E98CF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15994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C85A2-8011-4AD8-9E4D-15D2A9768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34852C1-E0B5-48D2-908A-4A54C9E84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274D-DB53-4D7D-A504-973D4798CE36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01FF6CA-7B32-49FD-A728-05B1A463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8A6F077-FF8B-48D5-923B-EA631A97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782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EE9B0-4B0F-4C12-AF55-7CAABB22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CA8934-F9A8-466C-9A58-C27597EEC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4A1E78C-D7D5-4E6C-83DF-CA4C9A1AF8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866E10-CBE7-4D87-A6D7-8411A06B3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F21C10-A44C-4A2E-BB1A-4846DEDA7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A17F018-453D-465F-87AC-BE6E002F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2105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02F361D-47A1-4815-BC68-92FF8053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274D-DB53-4D7D-A504-973D4798CE36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4F7EE61-F76B-4D95-8A9F-530568AA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0F66A1-0309-4415-97B6-825C0EB4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7026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6B7A7F-BAA1-4B5E-83BA-D2E7CC26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C5BE96-1A0F-4EB3-AA39-37F8A2E36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F628BD0-2AB4-4DDA-AD0E-BBB405F68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E4D4A12-7B69-4C0D-8AEB-7A5BEF5D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274D-DB53-4D7D-A504-973D4798CE36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60D660B-87C3-4702-B95E-84DE6B6E7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AD4C104-B74D-4357-8EE8-C5C26F5D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7577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51DAE9-630A-4F89-A16E-DD758D690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34AB43D-9C3D-44B6-BD50-6453D8A0F3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F90143D-57BB-4328-804D-37B198EC3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B56CE21-024B-4758-B569-BB4B98B1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274D-DB53-4D7D-A504-973D4798CE36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BA87C9D-F8E8-45CA-8427-9C7F46DE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0DEA88-1187-4DE4-B08B-A5AB858A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03789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07FE7-3D70-499F-9CEA-94C70505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A816404-938C-40AC-A42B-6157E3D21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05275E-9F10-4309-A7A2-5ABD3317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274D-DB53-4D7D-A504-973D4798CE36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EFC36D-1E28-4D79-A2AB-4286FDEB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0D1A77-C3A0-4900-BD6F-CD6F6EBDA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103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8FA9D7-3924-4BCE-A3B8-48638CCE1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947A052-F9B2-404B-A9FC-FC3FAE24A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F9D1F5-E8AB-4D1E-BCFD-F23AC4FF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274D-DB53-4D7D-A504-973D4798CE36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F98852-187B-42BD-A511-D3B81CD9D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55704D-9D18-4B5A-A27D-CF8CAC32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92030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A69491E-7D3F-4FE7-E422-CA3FA1996D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44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01AEFE-E7D9-4C65-B3FB-FCD0348D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EE74E00-895C-4BAF-A6E4-B4CE447A2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FBD0E57-C4D7-42FC-96A7-41AF0BE5A4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C32DD0-E976-4AF6-80CC-C698570EF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F07C51-1FEB-4777-8261-C256E722E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39C5A1-C7AF-4D4C-A977-0CB8FAC9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939EC7-263D-40CF-83E0-A757BE47B8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3071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5E4A56-6F8B-4252-BFDF-D017DC64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87675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1F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114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5E4A56-6F8B-4252-BFDF-D017DC64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4419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1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C91EAD2-7610-4EE9-8FED-902DD0378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64601E-71FD-4D3D-868C-F6543E8DC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294C1E-E2F7-4BCD-BF00-DEA6141BD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7768" y="6356350"/>
            <a:ext cx="24536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268BA1-E64E-4201-AED8-8B0700361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6A74DD-39CE-4E0E-8958-8C8AB3DFE5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704D9F78-C1E1-40C6-B5E1-E6BDC929104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23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5E4A56-6F8B-4252-BFDF-D017DC64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58644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85E4A56-6F8B-4252-BFDF-D017DC64E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8827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F2033EF-2FE8-452E-BC69-6160BBF88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68F0D87-22F8-4D84-AC05-690216207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408855-1359-477F-B175-28A01E881C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9274D-DB53-4D7D-A504-973D4798CE36}" type="datetimeFigureOut">
              <a:rPr lang="pt-BR" smtClean="0"/>
              <a:t>05/10/2023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C5A91F-CDE6-4697-A63B-6A66299288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34390D-0DF5-40F0-8832-390897EB8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E3429-266B-4707-BDD5-7D1C49E234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5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image" Target="../media/image9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11" Type="http://schemas.openxmlformats.org/officeDocument/2006/relationships/image" Target="../media/image67.jp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12.png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f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8energy.com/" TargetMode="External"/><Relationship Id="rId2" Type="http://schemas.openxmlformats.org/officeDocument/2006/relationships/hyperlink" Target="mailto:%20camilo.adas@be8energy.com" TargetMode="Externa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8104CA-41D0-4E51-B542-59894D2518A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577430"/>
            <a:ext cx="8154149" cy="251388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Be8 - Expectativas do Mercado na Produção de biodiesel e SAF </a:t>
            </a:r>
            <a:b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Porto Alegre, 10 de outubro de 2023</a:t>
            </a:r>
            <a:br>
              <a:rPr lang="pt-B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pt-B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t-BR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Camilo Adas</a:t>
            </a:r>
            <a:endParaRPr lang="pt-BR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31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tângulo 75">
            <a:extLst>
              <a:ext uri="{FF2B5EF4-FFF2-40B4-BE49-F238E27FC236}">
                <a16:creationId xmlns:a16="http://schemas.microsoft.com/office/drawing/2014/main" id="{971ABDE7-C3C8-4F29-89DB-E839300C95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C59DC5A3-1802-4AB4-9DDA-7CEC8F5CDAF3}"/>
              </a:ext>
            </a:extLst>
          </p:cNvPr>
          <p:cNvSpPr/>
          <p:nvPr/>
        </p:nvSpPr>
        <p:spPr>
          <a:xfrm>
            <a:off x="8188405" y="8983"/>
            <a:ext cx="4016035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78470F7B-CB77-4F50-9533-0C2C623A7321}"/>
              </a:ext>
            </a:extLst>
          </p:cNvPr>
          <p:cNvSpPr/>
          <p:nvPr/>
        </p:nvSpPr>
        <p:spPr>
          <a:xfrm>
            <a:off x="4094202" y="8983"/>
            <a:ext cx="4016035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B2D622B-6EB7-47AE-8FB5-F02ED1EB37CB}"/>
              </a:ext>
            </a:extLst>
          </p:cNvPr>
          <p:cNvSpPr/>
          <p:nvPr/>
        </p:nvSpPr>
        <p:spPr>
          <a:xfrm>
            <a:off x="-13874" y="8983"/>
            <a:ext cx="4016035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B31538F3-15D8-44F3-993E-84578F0B7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82" y="11016"/>
            <a:ext cx="4016035" cy="2423712"/>
          </a:xfrm>
          <a:prstGeom prst="rect">
            <a:avLst/>
          </a:prstGeom>
        </p:spPr>
      </p:pic>
      <p:pic>
        <p:nvPicPr>
          <p:cNvPr id="49" name="Picture 49">
            <a:extLst>
              <a:ext uri="{FF2B5EF4-FFF2-40B4-BE49-F238E27FC236}">
                <a16:creationId xmlns:a16="http://schemas.microsoft.com/office/drawing/2014/main" id="{757B382D-AAE5-44FC-BCF9-9C1018B02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90" b="5864"/>
          <a:stretch/>
        </p:blipFill>
        <p:spPr>
          <a:xfrm>
            <a:off x="4094202" y="3475"/>
            <a:ext cx="4016035" cy="2423712"/>
          </a:xfrm>
          <a:prstGeom prst="rect">
            <a:avLst/>
          </a:prstGeom>
          <a:ln w="57150">
            <a:noFill/>
          </a:ln>
        </p:spPr>
      </p:pic>
      <p:sp>
        <p:nvSpPr>
          <p:cNvPr id="77" name="CaixaDeTexto 76">
            <a:extLst>
              <a:ext uri="{FF2B5EF4-FFF2-40B4-BE49-F238E27FC236}">
                <a16:creationId xmlns:a16="http://schemas.microsoft.com/office/drawing/2014/main" id="{A91F0258-E6F9-4461-8979-3121F952D0CB}"/>
              </a:ext>
            </a:extLst>
          </p:cNvPr>
          <p:cNvSpPr txBox="1"/>
          <p:nvPr/>
        </p:nvSpPr>
        <p:spPr>
          <a:xfrm>
            <a:off x="107382" y="2822869"/>
            <a:ext cx="342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81F2D"/>
                </a:solidFill>
              </a:rPr>
              <a:t>UNIDADE ETANOL</a:t>
            </a:r>
            <a:r>
              <a:rPr lang="pt-BR" sz="2000" dirty="0">
                <a:solidFill>
                  <a:srgbClr val="081F2D"/>
                </a:solidFill>
              </a:rPr>
              <a:t>*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192AE551-B67A-48B8-AB96-A8EAE400DFE1}"/>
              </a:ext>
            </a:extLst>
          </p:cNvPr>
          <p:cNvSpPr txBox="1"/>
          <p:nvPr/>
        </p:nvSpPr>
        <p:spPr>
          <a:xfrm>
            <a:off x="107382" y="3124800"/>
            <a:ext cx="1809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81F2D"/>
                </a:solidFill>
              </a:rPr>
              <a:t>Passo Fundo - RS</a:t>
            </a:r>
            <a:endParaRPr lang="pt-BR" sz="1200" dirty="0">
              <a:solidFill>
                <a:srgbClr val="081F2D"/>
              </a:solidFill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62B929AE-0944-4C0F-A768-53F75BEF5D7E}"/>
              </a:ext>
            </a:extLst>
          </p:cNvPr>
          <p:cNvSpPr txBox="1"/>
          <p:nvPr/>
        </p:nvSpPr>
        <p:spPr>
          <a:xfrm>
            <a:off x="107382" y="3745192"/>
            <a:ext cx="380399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81F2D"/>
                </a:solidFill>
              </a:rPr>
              <a:t>Produção de etanol e farelo</a:t>
            </a:r>
          </a:p>
          <a:p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Capacidade de 220 milhões de litros/ano de etanol (anidro ou hidratado).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500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Produção de 155 mil tons/ano de farelo.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500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Matérias-primas: Cereais de inverno (Trigo, triticale, Milho ...).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500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Início das operações em 2025. 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2DAD2E64-F28D-43DA-BD54-6D78D6E16998}"/>
              </a:ext>
            </a:extLst>
          </p:cNvPr>
          <p:cNvSpPr txBox="1"/>
          <p:nvPr/>
        </p:nvSpPr>
        <p:spPr>
          <a:xfrm>
            <a:off x="4176606" y="2822869"/>
            <a:ext cx="342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81F2D"/>
                </a:solidFill>
              </a:rPr>
              <a:t>ESMAGADORA DE SOJA</a:t>
            </a:r>
            <a:r>
              <a:rPr lang="pt-BR" sz="2000" dirty="0">
                <a:solidFill>
                  <a:srgbClr val="081F2D"/>
                </a:solidFill>
              </a:rPr>
              <a:t>*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D0D07458-E281-49D1-8A60-78079EE297BF}"/>
              </a:ext>
            </a:extLst>
          </p:cNvPr>
          <p:cNvSpPr txBox="1"/>
          <p:nvPr/>
        </p:nvSpPr>
        <p:spPr>
          <a:xfrm>
            <a:off x="4176606" y="3124800"/>
            <a:ext cx="1809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081F2D"/>
                </a:solidFill>
              </a:rPr>
              <a:t>Marialva - PR</a:t>
            </a:r>
            <a:endParaRPr lang="pt-BR" sz="1200" dirty="0">
              <a:solidFill>
                <a:srgbClr val="081F2D"/>
              </a:solidFill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2F8F2683-9193-4C70-AA06-1630C1306DA7}"/>
              </a:ext>
            </a:extLst>
          </p:cNvPr>
          <p:cNvSpPr txBox="1"/>
          <p:nvPr/>
        </p:nvSpPr>
        <p:spPr>
          <a:xfrm>
            <a:off x="4176606" y="3745192"/>
            <a:ext cx="38039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81F2D"/>
                </a:solidFill>
              </a:rPr>
              <a:t>Processamento de Soja</a:t>
            </a:r>
          </a:p>
          <a:p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Capacidade de esmagamento de 5.000 tons/dia de soja.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500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Produção de 1.260 mil tons/ano de farelo.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500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Matéria-prima: Soja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500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Início das operações em 2024. 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86751748-67F6-452E-A422-535BAA6990A3}"/>
              </a:ext>
            </a:extLst>
          </p:cNvPr>
          <p:cNvSpPr txBox="1"/>
          <p:nvPr/>
        </p:nvSpPr>
        <p:spPr>
          <a:xfrm>
            <a:off x="8284925" y="2822869"/>
            <a:ext cx="342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81F2D"/>
                </a:solidFill>
              </a:rPr>
              <a:t>OMEGA GREEN</a:t>
            </a:r>
            <a:r>
              <a:rPr lang="pt-BR" sz="2000" dirty="0">
                <a:solidFill>
                  <a:srgbClr val="081F2D"/>
                </a:solidFill>
              </a:rPr>
              <a:t>*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B75E17A2-3F2B-450B-AF8E-BEC523097BCE}"/>
              </a:ext>
            </a:extLst>
          </p:cNvPr>
          <p:cNvSpPr txBox="1"/>
          <p:nvPr/>
        </p:nvSpPr>
        <p:spPr>
          <a:xfrm>
            <a:off x="8284925" y="3124800"/>
            <a:ext cx="1809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err="1">
                <a:solidFill>
                  <a:srgbClr val="081F2D"/>
                </a:solidFill>
              </a:rPr>
              <a:t>Villeta</a:t>
            </a:r>
            <a:r>
              <a:rPr lang="pt-BR" sz="1200" b="1" dirty="0">
                <a:solidFill>
                  <a:srgbClr val="081F2D"/>
                </a:solidFill>
              </a:rPr>
              <a:t> - PAR</a:t>
            </a:r>
            <a:endParaRPr lang="pt-BR" sz="1200" dirty="0">
              <a:solidFill>
                <a:srgbClr val="081F2D"/>
              </a:solidFill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BC295793-D676-4264-9432-220A6368D3BC}"/>
              </a:ext>
            </a:extLst>
          </p:cNvPr>
          <p:cNvSpPr txBox="1"/>
          <p:nvPr/>
        </p:nvSpPr>
        <p:spPr>
          <a:xfrm>
            <a:off x="8284925" y="3745192"/>
            <a:ext cx="380399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81F2D"/>
                </a:solidFill>
              </a:rPr>
              <a:t>Produção de Biocombustíveis Avançados: SAF e HVO</a:t>
            </a:r>
          </a:p>
          <a:p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Capacidade de 20.000 barris/dia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500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Maior projeto de biocombustíveis avançados da América Latina.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500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Matérias-primas: Óleo Vegetal, Gordura Animal e UCO.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500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rgbClr val="081F2D"/>
                </a:solidFill>
              </a:rPr>
              <a:t>Início das operações em 2025. 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284215F2-F76E-46A2-923B-CBA09F7C07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795"/>
          <a:stretch/>
        </p:blipFill>
        <p:spPr>
          <a:xfrm>
            <a:off x="8186840" y="-2832"/>
            <a:ext cx="4017600" cy="2436327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7E7212B8-AB46-4199-96EA-2F0AF588ABB9}"/>
              </a:ext>
            </a:extLst>
          </p:cNvPr>
          <p:cNvCxnSpPr>
            <a:cxnSpLocks/>
          </p:cNvCxnSpPr>
          <p:nvPr/>
        </p:nvCxnSpPr>
        <p:spPr>
          <a:xfrm>
            <a:off x="-13874" y="2408871"/>
            <a:ext cx="4016035" cy="220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6DD70B86-651D-422E-8AF4-5B7C56F0A064}"/>
              </a:ext>
            </a:extLst>
          </p:cNvPr>
          <p:cNvCxnSpPr>
            <a:cxnSpLocks/>
          </p:cNvCxnSpPr>
          <p:nvPr/>
        </p:nvCxnSpPr>
        <p:spPr>
          <a:xfrm>
            <a:off x="4094202" y="2430993"/>
            <a:ext cx="4016035" cy="220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E660484A-7411-4F1A-804D-19B643CB23EB}"/>
              </a:ext>
            </a:extLst>
          </p:cNvPr>
          <p:cNvCxnSpPr>
            <a:cxnSpLocks/>
          </p:cNvCxnSpPr>
          <p:nvPr/>
        </p:nvCxnSpPr>
        <p:spPr>
          <a:xfrm>
            <a:off x="8188405" y="2445741"/>
            <a:ext cx="4016035" cy="220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A7B9955-DB0E-E189-82AE-371F746077C8}"/>
              </a:ext>
            </a:extLst>
          </p:cNvPr>
          <p:cNvSpPr txBox="1"/>
          <p:nvPr/>
        </p:nvSpPr>
        <p:spPr>
          <a:xfrm>
            <a:off x="-15439" y="6589984"/>
            <a:ext cx="3429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81F2D"/>
                </a:solidFill>
              </a:rPr>
              <a:t>* Projeto em desenvolvimento</a:t>
            </a:r>
          </a:p>
        </p:txBody>
      </p:sp>
      <p:pic>
        <p:nvPicPr>
          <p:cNvPr id="6" name="Imagem 5" descr="Circuito eletrônico com fios&#10;&#10;Descrição gerada automaticamente com confiança média">
            <a:extLst>
              <a:ext uri="{FF2B5EF4-FFF2-40B4-BE49-F238E27FC236}">
                <a16:creationId xmlns:a16="http://schemas.microsoft.com/office/drawing/2014/main" id="{14A6AFE0-D37B-CF95-2992-046F529E34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r="8862" b="5482"/>
          <a:stretch/>
        </p:blipFill>
        <p:spPr>
          <a:xfrm>
            <a:off x="-15439" y="7486"/>
            <a:ext cx="4025253" cy="2401385"/>
          </a:xfrm>
          <a:prstGeom prst="rect">
            <a:avLst/>
          </a:prstGeom>
        </p:spPr>
      </p:pic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47A449-C7F2-C2D0-C055-98ACD5F4D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186504B9-D529-FE26-FF44-B2985A5C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594E7BE9-1A9E-C794-A16A-5867B4B1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92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tângulo 75">
            <a:extLst>
              <a:ext uri="{FF2B5EF4-FFF2-40B4-BE49-F238E27FC236}">
                <a16:creationId xmlns:a16="http://schemas.microsoft.com/office/drawing/2014/main" id="{971ABDE7-C3C8-4F29-89DB-E839300C95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B031D0B4-79D1-4DFE-8EE7-52461B29EB5C}"/>
              </a:ext>
            </a:extLst>
          </p:cNvPr>
          <p:cNvSpPr/>
          <p:nvPr/>
        </p:nvSpPr>
        <p:spPr>
          <a:xfrm>
            <a:off x="8188405" y="8983"/>
            <a:ext cx="4016035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BB934F59-6143-4B51-9D26-D51D7E073DD9}"/>
              </a:ext>
            </a:extLst>
          </p:cNvPr>
          <p:cNvSpPr/>
          <p:nvPr/>
        </p:nvSpPr>
        <p:spPr>
          <a:xfrm>
            <a:off x="4094202" y="8983"/>
            <a:ext cx="4016035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2A42201A-1906-427F-9E1A-0268DD0A71E7}"/>
              </a:ext>
            </a:extLst>
          </p:cNvPr>
          <p:cNvSpPr/>
          <p:nvPr/>
        </p:nvSpPr>
        <p:spPr>
          <a:xfrm>
            <a:off x="-13874" y="8983"/>
            <a:ext cx="4016035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A91F0258-E6F9-4461-8979-3121F952D0CB}"/>
              </a:ext>
            </a:extLst>
          </p:cNvPr>
          <p:cNvSpPr txBox="1"/>
          <p:nvPr/>
        </p:nvSpPr>
        <p:spPr>
          <a:xfrm>
            <a:off x="118015" y="2822869"/>
            <a:ext cx="3429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COMPROMISSO COM A SUSTENTABILIDADE</a:t>
            </a:r>
            <a:endParaRPr lang="pt-BR" sz="2000" dirty="0">
              <a:solidFill>
                <a:srgbClr val="00B050"/>
              </a:solidFill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62B929AE-0944-4C0F-A768-53F75BEF5D7E}"/>
              </a:ext>
            </a:extLst>
          </p:cNvPr>
          <p:cNvSpPr txBox="1"/>
          <p:nvPr/>
        </p:nvSpPr>
        <p:spPr>
          <a:xfrm>
            <a:off x="118015" y="3745192"/>
            <a:ext cx="3803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Programa de descarbonização, que contribui para a meta de se tornar carbono neutro até 2030;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Manifesto de Sustentabilidade.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endParaRPr lang="pt-BR" b="1" dirty="0">
              <a:solidFill>
                <a:srgbClr val="081F2D"/>
              </a:solidFill>
            </a:endParaRPr>
          </a:p>
          <a:p>
            <a:endParaRPr lang="pt-BR" b="1" dirty="0">
              <a:solidFill>
                <a:srgbClr val="081F2D"/>
              </a:solidFill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2DAD2E64-F28D-43DA-BD54-6D78D6E16998}"/>
              </a:ext>
            </a:extLst>
          </p:cNvPr>
          <p:cNvSpPr txBox="1"/>
          <p:nvPr/>
        </p:nvSpPr>
        <p:spPr>
          <a:xfrm>
            <a:off x="4176606" y="2822869"/>
            <a:ext cx="329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AÇÕES SOCIAIS COM A CADEIA DE VALOR</a:t>
            </a:r>
            <a:endParaRPr lang="pt-BR" sz="2000" dirty="0">
              <a:solidFill>
                <a:srgbClr val="00B050"/>
              </a:solidFill>
            </a:endParaRP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86751748-67F6-452E-A422-535BAA6990A3}"/>
              </a:ext>
            </a:extLst>
          </p:cNvPr>
          <p:cNvSpPr txBox="1"/>
          <p:nvPr/>
        </p:nvSpPr>
        <p:spPr>
          <a:xfrm>
            <a:off x="8284925" y="2822869"/>
            <a:ext cx="3674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B050"/>
                </a:solidFill>
              </a:rPr>
              <a:t>ESTRUTURA DE GOVERNANÇA:</a:t>
            </a:r>
          </a:p>
          <a:p>
            <a:r>
              <a:rPr lang="pt-BR" sz="2000" b="1" dirty="0">
                <a:solidFill>
                  <a:srgbClr val="00B050"/>
                </a:solidFill>
              </a:rPr>
              <a:t>PRÁTICAS E RECONHECIMENTOS</a:t>
            </a:r>
            <a:endParaRPr lang="pt-BR" sz="2000" dirty="0">
              <a:solidFill>
                <a:srgbClr val="00B050"/>
              </a:solidFill>
            </a:endParaRPr>
          </a:p>
        </p:txBody>
      </p:sp>
      <p:pic>
        <p:nvPicPr>
          <p:cNvPr id="23" name="Imagem 22" descr="Barco em um corpo de água&#10;&#10;Descrição gerada automaticamente">
            <a:extLst>
              <a:ext uri="{FF2B5EF4-FFF2-40B4-BE49-F238E27FC236}">
                <a16:creationId xmlns:a16="http://schemas.microsoft.com/office/drawing/2014/main" id="{FA21F6C9-9858-41F7-A3DE-2A689C645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69" t="30914" r="14279" b="19987"/>
          <a:stretch/>
        </p:blipFill>
        <p:spPr>
          <a:xfrm>
            <a:off x="-13874" y="0"/>
            <a:ext cx="4016035" cy="23906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EB29D1-89C0-4CF7-BE6B-A9AF384088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7" t="16465" b="12389"/>
          <a:stretch/>
        </p:blipFill>
        <p:spPr>
          <a:xfrm>
            <a:off x="4090388" y="1"/>
            <a:ext cx="4018724" cy="240997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EF8B50-7699-482C-AE53-7A8A116D40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4"/>
          <a:stretch/>
        </p:blipFill>
        <p:spPr>
          <a:xfrm>
            <a:off x="8198464" y="-5274"/>
            <a:ext cx="4017600" cy="2406217"/>
          </a:xfrm>
          <a:prstGeom prst="rect">
            <a:avLst/>
          </a:prstGeom>
        </p:spPr>
      </p:pic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474B19DE-F958-4493-8AEF-DA14B3892FB7}"/>
              </a:ext>
            </a:extLst>
          </p:cNvPr>
          <p:cNvCxnSpPr>
            <a:cxnSpLocks/>
          </p:cNvCxnSpPr>
          <p:nvPr/>
        </p:nvCxnSpPr>
        <p:spPr>
          <a:xfrm>
            <a:off x="-13874" y="2396839"/>
            <a:ext cx="4016035" cy="220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4ABFCDC5-07D2-4D03-ACF7-5F88E078BADF}"/>
              </a:ext>
            </a:extLst>
          </p:cNvPr>
          <p:cNvCxnSpPr>
            <a:cxnSpLocks/>
          </p:cNvCxnSpPr>
          <p:nvPr/>
        </p:nvCxnSpPr>
        <p:spPr>
          <a:xfrm>
            <a:off x="4094202" y="2418961"/>
            <a:ext cx="4016035" cy="220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365B19F0-5964-418E-B5DD-A1A35096F30E}"/>
              </a:ext>
            </a:extLst>
          </p:cNvPr>
          <p:cNvCxnSpPr>
            <a:cxnSpLocks/>
          </p:cNvCxnSpPr>
          <p:nvPr/>
        </p:nvCxnSpPr>
        <p:spPr>
          <a:xfrm>
            <a:off x="8188405" y="2433709"/>
            <a:ext cx="4016035" cy="220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783CB4F-6179-4CE2-9F36-1361BC956855}"/>
              </a:ext>
            </a:extLst>
          </p:cNvPr>
          <p:cNvSpPr txBox="1"/>
          <p:nvPr/>
        </p:nvSpPr>
        <p:spPr>
          <a:xfrm>
            <a:off x="-37938" y="953943"/>
            <a:ext cx="39674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0000" b="1" dirty="0">
                <a:solidFill>
                  <a:schemeClr val="bg1"/>
                </a:solidFill>
              </a:rPr>
              <a:t>E</a:t>
            </a:r>
            <a:endParaRPr lang="pt-BR" sz="10000" dirty="0">
              <a:solidFill>
                <a:schemeClr val="bg1"/>
              </a:solidFill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756B3FAA-1721-4C46-98D0-6C533C444379}"/>
              </a:ext>
            </a:extLst>
          </p:cNvPr>
          <p:cNvSpPr txBox="1"/>
          <p:nvPr/>
        </p:nvSpPr>
        <p:spPr>
          <a:xfrm>
            <a:off x="4067448" y="1037262"/>
            <a:ext cx="39674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0000" b="1" dirty="0">
                <a:solidFill>
                  <a:schemeClr val="bg1"/>
                </a:solidFill>
              </a:rPr>
              <a:t>S</a:t>
            </a:r>
            <a:endParaRPr lang="pt-BR" sz="10000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CEE76D17-1271-4AA7-B1D9-B584A9E97BCC}"/>
              </a:ext>
            </a:extLst>
          </p:cNvPr>
          <p:cNvSpPr txBox="1"/>
          <p:nvPr/>
        </p:nvSpPr>
        <p:spPr>
          <a:xfrm>
            <a:off x="8187280" y="1037262"/>
            <a:ext cx="39674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0000" b="1" dirty="0">
                <a:solidFill>
                  <a:schemeClr val="bg1"/>
                </a:solidFill>
              </a:rPr>
              <a:t>G</a:t>
            </a:r>
            <a:endParaRPr lang="pt-BR" sz="10000" dirty="0">
              <a:solidFill>
                <a:schemeClr val="bg1"/>
              </a:solidFill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0735022-2B18-4ABD-9CE9-E4CBBC4F82EA}"/>
              </a:ext>
            </a:extLst>
          </p:cNvPr>
          <p:cNvSpPr txBox="1"/>
          <p:nvPr/>
        </p:nvSpPr>
        <p:spPr>
          <a:xfrm>
            <a:off x="8269995" y="3745192"/>
            <a:ext cx="38039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Programa Integridade;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Gestão de Riscos Corporativos;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Be8 Privacidade (LGPD);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Código de Conduta;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Canal de Denúncias.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endParaRPr lang="pt-BR" b="1" dirty="0">
              <a:solidFill>
                <a:srgbClr val="081F2D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AC094F98-1D3C-4C98-A298-8913387A6301}"/>
              </a:ext>
            </a:extLst>
          </p:cNvPr>
          <p:cNvSpPr txBox="1"/>
          <p:nvPr/>
        </p:nvSpPr>
        <p:spPr>
          <a:xfrm>
            <a:off x="4194005" y="3763216"/>
            <a:ext cx="38039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Programa Ser Sustentável;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Sementinhas do Futuro;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Programa 2 SC;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81F2D"/>
                </a:solidFill>
              </a:rPr>
              <a:t>Programa Liderança Feminina.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solidFill>
                <a:srgbClr val="081F2D"/>
              </a:solidFill>
            </a:endParaRPr>
          </a:p>
          <a:p>
            <a:endParaRPr lang="pt-BR" b="1" dirty="0">
              <a:solidFill>
                <a:srgbClr val="081F2D"/>
              </a:solidFill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53D53DF-E454-C92B-A276-E99B9011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A83FFB0-E420-FDC7-E968-7A8FE04F4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29B3EDD-1FB4-9924-FE11-3BB4B52D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8772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0316CD4-84CC-44A7-8CAD-EB2CBD81F8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0327618-DE9B-40E7-8C3F-ED4461715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88" y="25502"/>
            <a:ext cx="1260612" cy="914397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9039B0FD-D144-4E10-B3E5-4000AE4AB6CB}"/>
              </a:ext>
            </a:extLst>
          </p:cNvPr>
          <p:cNvSpPr txBox="1"/>
          <p:nvPr/>
        </p:nvSpPr>
        <p:spPr>
          <a:xfrm>
            <a:off x="302095" y="167230"/>
            <a:ext cx="77999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</a:rPr>
              <a:t>Nossas </a:t>
            </a:r>
            <a:r>
              <a:rPr lang="pt-BR" sz="3500" b="1" dirty="0">
                <a:solidFill>
                  <a:srgbClr val="55C94F"/>
                </a:solidFill>
              </a:rPr>
              <a:t>certificações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1468A24-91A2-47C9-A61C-0AC726357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60" y="1137025"/>
            <a:ext cx="1260000" cy="1260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9A47532-1846-4991-9330-4BEA62510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765" y="1137025"/>
            <a:ext cx="1257671" cy="126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098D614-3EA3-4812-8DDE-038A27A71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95" y="1137138"/>
            <a:ext cx="1259774" cy="1259774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6B41227B-185D-465B-875C-1E33FDE1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05" y="3803934"/>
            <a:ext cx="1299475" cy="169200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942ADE58-FC8A-4987-B69F-81F94D43D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284" y="1137025"/>
            <a:ext cx="1405578" cy="1260000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E38066B5-D03C-4581-971F-2B9F2A4C2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73" y="4273467"/>
            <a:ext cx="1746508" cy="816866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7D8FC915-D5E2-4F0D-9160-968C6883BA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3" y="3997900"/>
            <a:ext cx="820295" cy="136800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CE94C5BA-C02D-457E-B4E5-6D1CDB08C9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74" y="4278039"/>
            <a:ext cx="1740412" cy="807722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55912A53-3321-47EE-974E-4C19D32FAE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866" y="1240128"/>
            <a:ext cx="1740412" cy="1053795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78A42199-8887-48DF-9FB3-08E18CDE58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15" y="4051900"/>
            <a:ext cx="1260000" cy="1260000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9A29A776-D333-400D-AD11-AA6605E8560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20"/>
          <a:stretch/>
        </p:blipFill>
        <p:spPr>
          <a:xfrm>
            <a:off x="10064326" y="3871900"/>
            <a:ext cx="1141392" cy="1620000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1A7F4133-F2CB-4C26-9C3A-015F5FFEFA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78" y="3364415"/>
            <a:ext cx="360540" cy="360000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67A9D7BA-9EF0-4B3B-A918-66272DE7DB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80" y="3127395"/>
            <a:ext cx="360000" cy="360000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CECF01DD-0D66-4EE1-9226-87249E2CE4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67" y="3127395"/>
            <a:ext cx="360000" cy="36000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6C79BBE8-0CF2-4B56-B7BC-7633273CACE9}"/>
              </a:ext>
            </a:extLst>
          </p:cNvPr>
          <p:cNvSpPr txBox="1"/>
          <p:nvPr/>
        </p:nvSpPr>
        <p:spPr>
          <a:xfrm>
            <a:off x="708126" y="2537349"/>
            <a:ext cx="17465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Environmental </a:t>
            </a:r>
            <a:r>
              <a:rPr lang="pt-BR" sz="1300" b="1" dirty="0" err="1">
                <a:solidFill>
                  <a:schemeClr val="bg1"/>
                </a:solidFill>
              </a:rPr>
              <a:t>Protection</a:t>
            </a:r>
            <a:r>
              <a:rPr lang="pt-BR" sz="1300" b="1" dirty="0">
                <a:solidFill>
                  <a:schemeClr val="bg1"/>
                </a:solidFill>
              </a:rPr>
              <a:t> </a:t>
            </a:r>
            <a:r>
              <a:rPr lang="pt-BR" sz="1300" b="1" dirty="0" err="1">
                <a:solidFill>
                  <a:schemeClr val="bg1"/>
                </a:solidFill>
              </a:rPr>
              <a:t>Agency</a:t>
            </a:r>
            <a:endParaRPr lang="pt-BR" sz="1300" dirty="0">
              <a:solidFill>
                <a:schemeClr val="bg1"/>
              </a:solidFill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1BCF9E74-6732-41EB-ADE6-A922DE6AC3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95" y="1137025"/>
            <a:ext cx="1262346" cy="1260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50DC82C-8987-4D85-B3EB-9628BA03AC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360" y="3364415"/>
            <a:ext cx="360000" cy="36000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76B3DE12-352B-4D05-9322-351A02BC2F17}"/>
              </a:ext>
            </a:extLst>
          </p:cNvPr>
          <p:cNvSpPr txBox="1"/>
          <p:nvPr/>
        </p:nvSpPr>
        <p:spPr>
          <a:xfrm>
            <a:off x="2524718" y="2537349"/>
            <a:ext cx="174650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California Air </a:t>
            </a:r>
            <a:r>
              <a:rPr lang="pt-BR" sz="1300" b="1" dirty="0" err="1">
                <a:solidFill>
                  <a:schemeClr val="bg1"/>
                </a:solidFill>
              </a:rPr>
              <a:t>Resources</a:t>
            </a:r>
            <a:r>
              <a:rPr lang="pt-BR" sz="1300" b="1" dirty="0">
                <a:solidFill>
                  <a:schemeClr val="bg1"/>
                </a:solidFill>
              </a:rPr>
              <a:t> Board</a:t>
            </a:r>
          </a:p>
          <a:p>
            <a:pPr algn="ctr"/>
            <a:r>
              <a:rPr lang="pt-BR" sz="1300" b="1" dirty="0">
                <a:solidFill>
                  <a:srgbClr val="55C94F"/>
                </a:solidFill>
              </a:rPr>
              <a:t>(em certificação)</a:t>
            </a:r>
            <a:endParaRPr lang="pt-BR" sz="1300" dirty="0">
              <a:solidFill>
                <a:srgbClr val="55C94F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5D82D2C-9B41-4234-89D9-FF7E60F91987}"/>
              </a:ext>
            </a:extLst>
          </p:cNvPr>
          <p:cNvSpPr txBox="1"/>
          <p:nvPr/>
        </p:nvSpPr>
        <p:spPr>
          <a:xfrm>
            <a:off x="4340314" y="2537349"/>
            <a:ext cx="17465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Certificação</a:t>
            </a:r>
          </a:p>
          <a:p>
            <a:pPr algn="ctr"/>
            <a:r>
              <a:rPr lang="pt-BR" sz="1300" b="1" dirty="0" err="1">
                <a:solidFill>
                  <a:schemeClr val="bg1"/>
                </a:solidFill>
              </a:rPr>
              <a:t>Renovabio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C79360D4-4E18-4F31-BF6D-4432067CCC2C}"/>
              </a:ext>
            </a:extLst>
          </p:cNvPr>
          <p:cNvSpPr txBox="1"/>
          <p:nvPr/>
        </p:nvSpPr>
        <p:spPr>
          <a:xfrm>
            <a:off x="6123606" y="2537349"/>
            <a:ext cx="17465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Selo APROBIO de Qualidade – Super A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A0AF5FE-777C-4FF2-97F6-910F09CD4A17}"/>
              </a:ext>
            </a:extLst>
          </p:cNvPr>
          <p:cNvSpPr txBox="1"/>
          <p:nvPr/>
        </p:nvSpPr>
        <p:spPr>
          <a:xfrm>
            <a:off x="8006262" y="2537349"/>
            <a:ext cx="174650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 err="1">
                <a:solidFill>
                  <a:schemeClr val="bg1"/>
                </a:solidFill>
              </a:rPr>
              <a:t>International</a:t>
            </a:r>
            <a:r>
              <a:rPr lang="pt-BR" sz="1300" b="1" dirty="0">
                <a:solidFill>
                  <a:schemeClr val="bg1"/>
                </a:solidFill>
              </a:rPr>
              <a:t> </a:t>
            </a:r>
            <a:r>
              <a:rPr lang="pt-BR" sz="1300" b="1" dirty="0" err="1">
                <a:solidFill>
                  <a:schemeClr val="bg1"/>
                </a:solidFill>
              </a:rPr>
              <a:t>Sustainability</a:t>
            </a:r>
            <a:r>
              <a:rPr lang="pt-BR" sz="1300" b="1" dirty="0">
                <a:solidFill>
                  <a:schemeClr val="bg1"/>
                </a:solidFill>
              </a:rPr>
              <a:t> </a:t>
            </a:r>
            <a:r>
              <a:rPr lang="pt-BR" sz="1300" b="1" dirty="0" err="1">
                <a:solidFill>
                  <a:schemeClr val="bg1"/>
                </a:solidFill>
              </a:rPr>
              <a:t>and</a:t>
            </a:r>
            <a:r>
              <a:rPr lang="pt-BR" sz="1300" b="1" dirty="0">
                <a:solidFill>
                  <a:schemeClr val="bg1"/>
                </a:solidFill>
              </a:rPr>
              <a:t> </a:t>
            </a:r>
            <a:r>
              <a:rPr lang="pt-BR" sz="1300" b="1" dirty="0" err="1">
                <a:solidFill>
                  <a:schemeClr val="bg1"/>
                </a:solidFill>
              </a:rPr>
              <a:t>Carbon</a:t>
            </a:r>
            <a:r>
              <a:rPr lang="pt-BR" sz="1300" b="1" dirty="0">
                <a:solidFill>
                  <a:schemeClr val="bg1"/>
                </a:solidFill>
              </a:rPr>
              <a:t> </a:t>
            </a:r>
            <a:r>
              <a:rPr lang="pt-BR" sz="1300" b="1" dirty="0" err="1">
                <a:solidFill>
                  <a:schemeClr val="bg1"/>
                </a:solidFill>
              </a:rPr>
              <a:t>Certification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3336101C-3F15-4956-84AC-25F4352353F1}"/>
              </a:ext>
            </a:extLst>
          </p:cNvPr>
          <p:cNvSpPr txBox="1"/>
          <p:nvPr/>
        </p:nvSpPr>
        <p:spPr>
          <a:xfrm>
            <a:off x="9925579" y="2537349"/>
            <a:ext cx="14188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GMP+B2 e GMP+B3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737B41C4-D12C-4D7A-93FB-CDABEFAB1CF9}"/>
              </a:ext>
            </a:extLst>
          </p:cNvPr>
          <p:cNvSpPr txBox="1"/>
          <p:nvPr/>
        </p:nvSpPr>
        <p:spPr>
          <a:xfrm>
            <a:off x="675076" y="5501552"/>
            <a:ext cx="174650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NBR ISSO 17025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A9961883-5F80-4CF2-9726-7CA7F438E1B1}"/>
              </a:ext>
            </a:extLst>
          </p:cNvPr>
          <p:cNvSpPr txBox="1"/>
          <p:nvPr/>
        </p:nvSpPr>
        <p:spPr>
          <a:xfrm>
            <a:off x="2339574" y="5501552"/>
            <a:ext cx="17465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ISSO 14001 – Gestão Ambiental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2DD31B2-D497-41C6-A213-4D9EEF25FCE5}"/>
              </a:ext>
            </a:extLst>
          </p:cNvPr>
          <p:cNvSpPr txBox="1"/>
          <p:nvPr/>
        </p:nvSpPr>
        <p:spPr>
          <a:xfrm>
            <a:off x="4426974" y="5501552"/>
            <a:ext cx="17465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ISSO 45001 – Gestão de Segurança e Saúde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C5B7D8F-B4A7-4A86-B8A0-2BCE64CD9FEC}"/>
              </a:ext>
            </a:extLst>
          </p:cNvPr>
          <p:cNvSpPr txBox="1"/>
          <p:nvPr/>
        </p:nvSpPr>
        <p:spPr>
          <a:xfrm>
            <a:off x="6419369" y="5501552"/>
            <a:ext cx="17465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Selo Ouro GHG </a:t>
            </a:r>
            <a:r>
              <a:rPr lang="pt-BR" sz="1300" b="1" dirty="0" err="1">
                <a:solidFill>
                  <a:schemeClr val="bg1"/>
                </a:solidFill>
              </a:rPr>
              <a:t>Protocol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FD2C99C-3113-4001-B14A-57A883A9E9CF}"/>
              </a:ext>
            </a:extLst>
          </p:cNvPr>
          <p:cNvSpPr txBox="1"/>
          <p:nvPr/>
        </p:nvSpPr>
        <p:spPr>
          <a:xfrm>
            <a:off x="8279616" y="5501552"/>
            <a:ext cx="15374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>
                <a:solidFill>
                  <a:schemeClr val="bg1"/>
                </a:solidFill>
              </a:rPr>
              <a:t>Selo Mais Integridade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F0DF6A6-0734-48A7-AE38-BD6BDDD8DB5A}"/>
              </a:ext>
            </a:extLst>
          </p:cNvPr>
          <p:cNvSpPr txBox="1"/>
          <p:nvPr/>
        </p:nvSpPr>
        <p:spPr>
          <a:xfrm>
            <a:off x="10064325" y="5501552"/>
            <a:ext cx="11413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00" b="1" dirty="0" err="1">
                <a:solidFill>
                  <a:schemeClr val="bg1"/>
                </a:solidFill>
              </a:rPr>
              <a:t>Great</a:t>
            </a:r>
            <a:r>
              <a:rPr lang="pt-BR" sz="1300" b="1" dirty="0">
                <a:solidFill>
                  <a:schemeClr val="bg1"/>
                </a:solidFill>
              </a:rPr>
              <a:t> </a:t>
            </a:r>
            <a:r>
              <a:rPr lang="pt-BR" sz="1300" b="1" dirty="0" err="1">
                <a:solidFill>
                  <a:schemeClr val="bg1"/>
                </a:solidFill>
              </a:rPr>
              <a:t>Place</a:t>
            </a:r>
            <a:r>
              <a:rPr lang="pt-BR" sz="1300" b="1" dirty="0">
                <a:solidFill>
                  <a:schemeClr val="bg1"/>
                </a:solidFill>
              </a:rPr>
              <a:t> </a:t>
            </a:r>
            <a:r>
              <a:rPr lang="pt-BR" sz="1300" b="1" dirty="0" err="1">
                <a:solidFill>
                  <a:schemeClr val="bg1"/>
                </a:solidFill>
              </a:rPr>
              <a:t>to</a:t>
            </a:r>
            <a:r>
              <a:rPr lang="pt-BR" sz="1300" b="1" dirty="0">
                <a:solidFill>
                  <a:schemeClr val="bg1"/>
                </a:solidFill>
              </a:rPr>
              <a:t> </a:t>
            </a:r>
            <a:r>
              <a:rPr lang="pt-BR" sz="1300" b="1" dirty="0" err="1">
                <a:solidFill>
                  <a:schemeClr val="bg1"/>
                </a:solidFill>
              </a:rPr>
              <a:t>Work</a:t>
            </a:r>
            <a:endParaRPr lang="pt-BR" sz="1300" dirty="0">
              <a:solidFill>
                <a:schemeClr val="bg1"/>
              </a:solidFill>
            </a:endParaRPr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8F01AAB7-53EE-42CD-A9C0-3ADA21258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59" y="3127395"/>
            <a:ext cx="360000" cy="360000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649F2EF4-6DAC-4932-B325-FB3A4D59B1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817" y="3127395"/>
            <a:ext cx="360540" cy="360000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44DC2487-2AAA-4CBF-9BC3-BB641DC952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29" y="5907558"/>
            <a:ext cx="360000" cy="360000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5DD28383-CB8F-45EA-B610-BA97D03B15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71" y="6076889"/>
            <a:ext cx="360000" cy="360000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9C52515A-82F5-4ED8-B363-8D757C4445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94" y="6076197"/>
            <a:ext cx="360000" cy="360000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8788E4BB-4DF3-4C91-BA12-F3DBFB1795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22" y="6076197"/>
            <a:ext cx="360000" cy="360000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76660625-2DBD-4AA4-8D3D-4F0DB5F109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333" y="6076197"/>
            <a:ext cx="360000" cy="360000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DC805400-B6BF-4C84-AFC6-2BE1B2E807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357" y="6076197"/>
            <a:ext cx="360000" cy="360000"/>
          </a:xfrm>
          <a:prstGeom prst="rect">
            <a:avLst/>
          </a:prstGeom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2280421-1129-4C1F-2C21-4498860C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7E2E35-CE2A-C7C7-129E-4044B3066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A339F04-8F1B-C0A2-0354-1A95B12D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386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0316CD4-84CC-44A7-8CAD-EB2CBD81F8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0327618-DE9B-40E7-8C3F-ED4461715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88" y="25502"/>
            <a:ext cx="1260612" cy="914397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9039B0FD-D144-4E10-B3E5-4000AE4AB6CB}"/>
              </a:ext>
            </a:extLst>
          </p:cNvPr>
          <p:cNvSpPr txBox="1"/>
          <p:nvPr/>
        </p:nvSpPr>
        <p:spPr>
          <a:xfrm>
            <a:off x="302095" y="167230"/>
            <a:ext cx="77999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</a:rPr>
              <a:t>Relatório de </a:t>
            </a:r>
            <a:r>
              <a:rPr lang="pt-BR" sz="3500" b="1" dirty="0">
                <a:solidFill>
                  <a:srgbClr val="55C94F"/>
                </a:solidFill>
              </a:rPr>
              <a:t>Sustentabilidade</a:t>
            </a: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B8035A71-7A8F-4374-8E3C-02C32A5DB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66" y="1381464"/>
            <a:ext cx="3384922" cy="3384922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3AF69935-3182-4A81-ADFA-93C0DDD22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14" y="5883441"/>
            <a:ext cx="1539831" cy="866272"/>
          </a:xfrm>
          <a:prstGeom prst="rect">
            <a:avLst/>
          </a:prstGeom>
        </p:spPr>
      </p:pic>
      <p:sp>
        <p:nvSpPr>
          <p:cNvPr id="63" name="CaixaDeTexto 62">
            <a:extLst>
              <a:ext uri="{FF2B5EF4-FFF2-40B4-BE49-F238E27FC236}">
                <a16:creationId xmlns:a16="http://schemas.microsoft.com/office/drawing/2014/main" id="{074D6038-B58A-4EEB-B0F2-E5F51E27611A}"/>
              </a:ext>
            </a:extLst>
          </p:cNvPr>
          <p:cNvSpPr txBox="1"/>
          <p:nvPr/>
        </p:nvSpPr>
        <p:spPr>
          <a:xfrm>
            <a:off x="8102037" y="5026512"/>
            <a:ext cx="291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Acesse nosso </a:t>
            </a:r>
            <a:r>
              <a:rPr lang="pt-BR" b="1" dirty="0">
                <a:solidFill>
                  <a:srgbClr val="55C94F"/>
                </a:solidFill>
              </a:rPr>
              <a:t>Relatório de Sustentabilidade</a:t>
            </a:r>
            <a:r>
              <a:rPr lang="pt-BR" b="1" dirty="0">
                <a:solidFill>
                  <a:schemeClr val="bg1"/>
                </a:solidFill>
              </a:rPr>
              <a:t> na íntegra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DF10029-9A7E-4B83-8187-FFB308A7E126}"/>
              </a:ext>
            </a:extLst>
          </p:cNvPr>
          <p:cNvSpPr/>
          <p:nvPr/>
        </p:nvSpPr>
        <p:spPr>
          <a:xfrm>
            <a:off x="3874048" y="1381464"/>
            <a:ext cx="3240000" cy="45000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4D44489-16DA-4231-AD02-D46B1A097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409" y="1471464"/>
            <a:ext cx="3055279" cy="43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DE5452C-F0B5-473D-A919-9B0BDA75D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99" y="4837605"/>
            <a:ext cx="1273546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1670A68-FBAA-4F22-A4CD-8BCCBEED4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8" y="974722"/>
            <a:ext cx="1274400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CF906AD-3FCA-4E39-8946-48424A5471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1" y="974722"/>
            <a:ext cx="1273925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36D5797-C4EA-42A9-B2F5-F4568E947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8" y="4837605"/>
            <a:ext cx="1272460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27FFB0B7-2762-42AB-B9B6-0DAF2E329E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73" y="2901502"/>
            <a:ext cx="1272585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6B7D6D53-8AD6-4B97-9700-65A89E09B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35" y="2901502"/>
            <a:ext cx="1272586" cy="180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C58158A-4C41-6C2E-6C47-18959662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48EFA02-31D9-D5CF-F1E0-5761E0B0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6F7085-7833-F723-D7B2-5F78AFC6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225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3">
            <a:extLst>
              <a:ext uri="{FF2B5EF4-FFF2-40B4-BE49-F238E27FC236}">
                <a16:creationId xmlns:a16="http://schemas.microsoft.com/office/drawing/2014/main" id="{FF14E671-E8EB-E8E4-9DD7-AC4985CD0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56" b="3327"/>
          <a:stretch/>
        </p:blipFill>
        <p:spPr>
          <a:xfrm>
            <a:off x="-12223" y="-1"/>
            <a:ext cx="12204223" cy="3879947"/>
          </a:xfrm>
          <a:prstGeom prst="rect">
            <a:avLst/>
          </a:prstGeom>
        </p:spPr>
      </p:pic>
      <p:sp>
        <p:nvSpPr>
          <p:cNvPr id="3" name="Rectangle 57">
            <a:extLst>
              <a:ext uri="{FF2B5EF4-FFF2-40B4-BE49-F238E27FC236}">
                <a16:creationId xmlns:a16="http://schemas.microsoft.com/office/drawing/2014/main" id="{46A25BBC-428A-EB23-C692-BC8BED7A142F}"/>
              </a:ext>
            </a:extLst>
          </p:cNvPr>
          <p:cNvSpPr/>
          <p:nvPr/>
        </p:nvSpPr>
        <p:spPr>
          <a:xfrm>
            <a:off x="0" y="-192"/>
            <a:ext cx="12192000" cy="3880138"/>
          </a:xfrm>
          <a:prstGeom prst="rect">
            <a:avLst/>
          </a:prstGeom>
          <a:solidFill>
            <a:srgbClr val="00113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05D6839A-A1F3-B983-6AA5-9084E4A1891A}"/>
              </a:ext>
            </a:extLst>
          </p:cNvPr>
          <p:cNvGrpSpPr/>
          <p:nvPr/>
        </p:nvGrpSpPr>
        <p:grpSpPr>
          <a:xfrm>
            <a:off x="156411" y="2133790"/>
            <a:ext cx="1478200" cy="1197473"/>
            <a:chOff x="156411" y="2133790"/>
            <a:chExt cx="1478200" cy="1197473"/>
          </a:xfrm>
        </p:grpSpPr>
        <p:sp>
          <p:nvSpPr>
            <p:cNvPr id="6" name="CaixaDeTexto 19">
              <a:extLst>
                <a:ext uri="{FF2B5EF4-FFF2-40B4-BE49-F238E27FC236}">
                  <a16:creationId xmlns:a16="http://schemas.microsoft.com/office/drawing/2014/main" id="{EA958EFB-1CC3-6BD2-E277-BD3210A91B8A}"/>
                </a:ext>
              </a:extLst>
            </p:cNvPr>
            <p:cNvSpPr txBox="1"/>
            <p:nvPr/>
          </p:nvSpPr>
          <p:spPr>
            <a:xfrm>
              <a:off x="529389" y="2133790"/>
              <a:ext cx="10147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1864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CaixaDeTexto 26">
              <a:extLst>
                <a:ext uri="{FF2B5EF4-FFF2-40B4-BE49-F238E27FC236}">
                  <a16:creationId xmlns:a16="http://schemas.microsoft.com/office/drawing/2014/main" id="{BFD8740E-F0F2-E154-A843-7F0D10946BC2}"/>
                </a:ext>
              </a:extLst>
            </p:cNvPr>
            <p:cNvSpPr txBox="1"/>
            <p:nvPr/>
          </p:nvSpPr>
          <p:spPr>
            <a:xfrm>
              <a:off x="156411" y="2561822"/>
              <a:ext cx="147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Descoberta das primeiras jazidas de Petróleo no Brasil</a:t>
              </a:r>
            </a:p>
          </p:txBody>
        </p:sp>
      </p:grpSp>
      <p:sp>
        <p:nvSpPr>
          <p:cNvPr id="50" name="Elipse 49">
            <a:extLst>
              <a:ext uri="{FF2B5EF4-FFF2-40B4-BE49-F238E27FC236}">
                <a16:creationId xmlns:a16="http://schemas.microsoft.com/office/drawing/2014/main" id="{40BC345B-B09A-0767-3FDC-4E9CE4759D8E}"/>
              </a:ext>
            </a:extLst>
          </p:cNvPr>
          <p:cNvSpPr/>
          <p:nvPr/>
        </p:nvSpPr>
        <p:spPr>
          <a:xfrm>
            <a:off x="8030505" y="4205975"/>
            <a:ext cx="1332000" cy="1157783"/>
          </a:xfrm>
          <a:prstGeom prst="ellipse">
            <a:avLst/>
          </a:prstGeom>
          <a:noFill/>
          <a:ln>
            <a:solidFill>
              <a:srgbClr val="8DDB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D69A014-9887-EB49-1F84-CC6D5ACC53E2}"/>
              </a:ext>
            </a:extLst>
          </p:cNvPr>
          <p:cNvSpPr txBox="1">
            <a:spLocks/>
          </p:cNvSpPr>
          <p:nvPr/>
        </p:nvSpPr>
        <p:spPr>
          <a:xfrm>
            <a:off x="5095308" y="282166"/>
            <a:ext cx="6835967" cy="15115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Como chegamos até aqui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F1CBC88-78B9-7F0C-C692-C5B78BF89E14}"/>
              </a:ext>
            </a:extLst>
          </p:cNvPr>
          <p:cNvGrpSpPr/>
          <p:nvPr/>
        </p:nvGrpSpPr>
        <p:grpSpPr>
          <a:xfrm>
            <a:off x="2678242" y="4353805"/>
            <a:ext cx="1284282" cy="734023"/>
            <a:chOff x="3172231" y="4194732"/>
            <a:chExt cx="1284282" cy="734023"/>
          </a:xfrm>
        </p:grpSpPr>
        <p:sp>
          <p:nvSpPr>
            <p:cNvPr id="9" name="CaixaDeTexto 75">
              <a:extLst>
                <a:ext uri="{FF2B5EF4-FFF2-40B4-BE49-F238E27FC236}">
                  <a16:creationId xmlns:a16="http://schemas.microsoft.com/office/drawing/2014/main" id="{D0A439D8-97B8-D87A-A97F-66B8BFC1769C}"/>
                </a:ext>
              </a:extLst>
            </p:cNvPr>
            <p:cNvSpPr txBox="1"/>
            <p:nvPr/>
          </p:nvSpPr>
          <p:spPr>
            <a:xfrm>
              <a:off x="3395734" y="4194732"/>
              <a:ext cx="8372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1912</a:t>
              </a:r>
            </a:p>
          </p:txBody>
        </p:sp>
        <p:sp>
          <p:nvSpPr>
            <p:cNvPr id="10" name="CaixaDeTexto 76">
              <a:extLst>
                <a:ext uri="{FF2B5EF4-FFF2-40B4-BE49-F238E27FC236}">
                  <a16:creationId xmlns:a16="http://schemas.microsoft.com/office/drawing/2014/main" id="{88B19993-2903-B01E-62C2-5308DDC939F3}"/>
                </a:ext>
              </a:extLst>
            </p:cNvPr>
            <p:cNvSpPr txBox="1"/>
            <p:nvPr/>
          </p:nvSpPr>
          <p:spPr>
            <a:xfrm>
              <a:off x="3172231" y="4513257"/>
              <a:ext cx="128428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1ª locomotiva à diesel na Suíça</a:t>
              </a:r>
            </a:p>
          </p:txBody>
        </p:sp>
      </p:grpSp>
      <p:sp>
        <p:nvSpPr>
          <p:cNvPr id="44" name="Elipse 43">
            <a:extLst>
              <a:ext uri="{FF2B5EF4-FFF2-40B4-BE49-F238E27FC236}">
                <a16:creationId xmlns:a16="http://schemas.microsoft.com/office/drawing/2014/main" id="{8037BA02-8247-D3CD-5699-E04453786B4A}"/>
              </a:ext>
            </a:extLst>
          </p:cNvPr>
          <p:cNvSpPr/>
          <p:nvPr/>
        </p:nvSpPr>
        <p:spPr>
          <a:xfrm>
            <a:off x="6265521" y="4205975"/>
            <a:ext cx="1332000" cy="1157783"/>
          </a:xfrm>
          <a:prstGeom prst="ellipse">
            <a:avLst/>
          </a:prstGeom>
          <a:noFill/>
          <a:ln>
            <a:solidFill>
              <a:srgbClr val="8DDB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ACA7142C-E02B-B752-DEEA-4141827BA851}"/>
              </a:ext>
            </a:extLst>
          </p:cNvPr>
          <p:cNvGrpSpPr/>
          <p:nvPr/>
        </p:nvGrpSpPr>
        <p:grpSpPr>
          <a:xfrm>
            <a:off x="8158687" y="4353805"/>
            <a:ext cx="1413127" cy="602916"/>
            <a:chOff x="8404345" y="4353805"/>
            <a:chExt cx="1413127" cy="602916"/>
          </a:xfrm>
        </p:grpSpPr>
        <p:sp>
          <p:nvSpPr>
            <p:cNvPr id="8" name="CaixaDeTexto 31">
              <a:extLst>
                <a:ext uri="{FF2B5EF4-FFF2-40B4-BE49-F238E27FC236}">
                  <a16:creationId xmlns:a16="http://schemas.microsoft.com/office/drawing/2014/main" id="{FA416E21-4A9D-EBD3-219A-50E1034DD180}"/>
                </a:ext>
              </a:extLst>
            </p:cNvPr>
            <p:cNvSpPr txBox="1"/>
            <p:nvPr/>
          </p:nvSpPr>
          <p:spPr>
            <a:xfrm>
              <a:off x="8404345" y="4702805"/>
              <a:ext cx="141312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RENOVABIO</a:t>
              </a:r>
            </a:p>
          </p:txBody>
        </p:sp>
        <p:sp>
          <p:nvSpPr>
            <p:cNvPr id="13" name="CaixaDeTexto 56">
              <a:extLst>
                <a:ext uri="{FF2B5EF4-FFF2-40B4-BE49-F238E27FC236}">
                  <a16:creationId xmlns:a16="http://schemas.microsoft.com/office/drawing/2014/main" id="{09B4BFD1-F844-619D-9FB8-DF08AF76B985}"/>
                </a:ext>
              </a:extLst>
            </p:cNvPr>
            <p:cNvSpPr txBox="1"/>
            <p:nvPr/>
          </p:nvSpPr>
          <p:spPr>
            <a:xfrm>
              <a:off x="8555252" y="4353805"/>
              <a:ext cx="8372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2018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CaixaDeTexto 60">
            <a:extLst>
              <a:ext uri="{FF2B5EF4-FFF2-40B4-BE49-F238E27FC236}">
                <a16:creationId xmlns:a16="http://schemas.microsoft.com/office/drawing/2014/main" id="{A9F8931E-D0AA-235E-439F-34B5B0444CFD}"/>
              </a:ext>
            </a:extLst>
          </p:cNvPr>
          <p:cNvSpPr txBox="1"/>
          <p:nvPr/>
        </p:nvSpPr>
        <p:spPr>
          <a:xfrm>
            <a:off x="2773778" y="5794532"/>
            <a:ext cx="6766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kumimoji="0" sz="1050" i="0" u="none" strike="noStrike" cap="none" spc="0" normalizeH="0" baseline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Conceito do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Poço à Roda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ixaDeTexto 25">
            <a:extLst>
              <a:ext uri="{FF2B5EF4-FFF2-40B4-BE49-F238E27FC236}">
                <a16:creationId xmlns:a16="http://schemas.microsoft.com/office/drawing/2014/main" id="{13B1B724-3757-0D08-A232-C27D79581171}"/>
              </a:ext>
            </a:extLst>
          </p:cNvPr>
          <p:cNvSpPr txBox="1"/>
          <p:nvPr/>
        </p:nvSpPr>
        <p:spPr>
          <a:xfrm>
            <a:off x="10784965" y="3366209"/>
            <a:ext cx="1296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Rota 2030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1A8A2C3E-8B48-37FE-C024-A3111819B47D}"/>
              </a:ext>
            </a:extLst>
          </p:cNvPr>
          <p:cNvGrpSpPr/>
          <p:nvPr/>
        </p:nvGrpSpPr>
        <p:grpSpPr>
          <a:xfrm>
            <a:off x="6422629" y="4353805"/>
            <a:ext cx="1217336" cy="575978"/>
            <a:chOff x="6678133" y="4191194"/>
            <a:chExt cx="1217336" cy="575978"/>
          </a:xfrm>
        </p:grpSpPr>
        <p:sp>
          <p:nvSpPr>
            <p:cNvPr id="23" name="CaixaDeTexto 24">
              <a:extLst>
                <a:ext uri="{FF2B5EF4-FFF2-40B4-BE49-F238E27FC236}">
                  <a16:creationId xmlns:a16="http://schemas.microsoft.com/office/drawing/2014/main" id="{A5A8A697-3BED-73D3-82B4-2197F07DD1D0}"/>
                </a:ext>
              </a:extLst>
            </p:cNvPr>
            <p:cNvSpPr txBox="1"/>
            <p:nvPr/>
          </p:nvSpPr>
          <p:spPr>
            <a:xfrm>
              <a:off x="6863141" y="4191194"/>
              <a:ext cx="7510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2003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aixaDeTexto 29">
              <a:extLst>
                <a:ext uri="{FF2B5EF4-FFF2-40B4-BE49-F238E27FC236}">
                  <a16:creationId xmlns:a16="http://schemas.microsoft.com/office/drawing/2014/main" id="{CAC6B980-BF4C-4256-396C-626BE7F69634}"/>
                </a:ext>
              </a:extLst>
            </p:cNvPr>
            <p:cNvSpPr txBox="1"/>
            <p:nvPr/>
          </p:nvSpPr>
          <p:spPr>
            <a:xfrm>
              <a:off x="6678133" y="4513256"/>
              <a:ext cx="121733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05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Veículos Flex</a:t>
              </a:r>
            </a:p>
          </p:txBody>
        </p:sp>
      </p:grpSp>
      <p:sp>
        <p:nvSpPr>
          <p:cNvPr id="33" name="Elipse 32">
            <a:extLst>
              <a:ext uri="{FF2B5EF4-FFF2-40B4-BE49-F238E27FC236}">
                <a16:creationId xmlns:a16="http://schemas.microsoft.com/office/drawing/2014/main" id="{4020B175-8027-9A55-04C0-05C785A30F2F}"/>
              </a:ext>
            </a:extLst>
          </p:cNvPr>
          <p:cNvSpPr/>
          <p:nvPr/>
        </p:nvSpPr>
        <p:spPr>
          <a:xfrm>
            <a:off x="4464912" y="4205975"/>
            <a:ext cx="1476000" cy="1157783"/>
          </a:xfrm>
          <a:prstGeom prst="ellipse">
            <a:avLst/>
          </a:prstGeom>
          <a:noFill/>
          <a:ln>
            <a:solidFill>
              <a:srgbClr val="8DDB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77D4557B-8FC5-2651-90AD-796AF7E488F0}"/>
              </a:ext>
            </a:extLst>
          </p:cNvPr>
          <p:cNvGrpSpPr/>
          <p:nvPr/>
        </p:nvGrpSpPr>
        <p:grpSpPr>
          <a:xfrm>
            <a:off x="1271618" y="4353805"/>
            <a:ext cx="1024384" cy="729289"/>
            <a:chOff x="1271618" y="4353805"/>
            <a:chExt cx="1024384" cy="729289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EC467928-91AF-7110-3860-71942CC4E1B0}"/>
                </a:ext>
              </a:extLst>
            </p:cNvPr>
            <p:cNvSpPr txBox="1"/>
            <p:nvPr/>
          </p:nvSpPr>
          <p:spPr>
            <a:xfrm>
              <a:off x="1407661" y="4353805"/>
              <a:ext cx="7522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1893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aixaDeTexto 28">
              <a:extLst>
                <a:ext uri="{FF2B5EF4-FFF2-40B4-BE49-F238E27FC236}">
                  <a16:creationId xmlns:a16="http://schemas.microsoft.com/office/drawing/2014/main" id="{CDA43007-EE60-647A-014E-BADB9629DA39}"/>
                </a:ext>
              </a:extLst>
            </p:cNvPr>
            <p:cNvSpPr txBox="1"/>
            <p:nvPr/>
          </p:nvSpPr>
          <p:spPr>
            <a:xfrm>
              <a:off x="1271618" y="4667596"/>
              <a:ext cx="102438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Motores a diesel</a:t>
              </a: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11EA0404-584B-C735-4681-7430C9AEFE34}"/>
              </a:ext>
            </a:extLst>
          </p:cNvPr>
          <p:cNvGrpSpPr/>
          <p:nvPr/>
        </p:nvGrpSpPr>
        <p:grpSpPr>
          <a:xfrm>
            <a:off x="2046656" y="2133790"/>
            <a:ext cx="1227930" cy="1166696"/>
            <a:chOff x="2118074" y="2133790"/>
            <a:chExt cx="1227930" cy="1166696"/>
          </a:xfrm>
        </p:grpSpPr>
        <p:sp>
          <p:nvSpPr>
            <p:cNvPr id="28" name="CaixaDeTexto 47">
              <a:extLst>
                <a:ext uri="{FF2B5EF4-FFF2-40B4-BE49-F238E27FC236}">
                  <a16:creationId xmlns:a16="http://schemas.microsoft.com/office/drawing/2014/main" id="{2FC4FBCF-8A8F-29E1-58D9-C7F3621FB33D}"/>
                </a:ext>
              </a:extLst>
            </p:cNvPr>
            <p:cNvSpPr txBox="1"/>
            <p:nvPr/>
          </p:nvSpPr>
          <p:spPr>
            <a:xfrm>
              <a:off x="2381336" y="2133790"/>
              <a:ext cx="7014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1903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aixaDeTexto 48">
              <a:extLst>
                <a:ext uri="{FF2B5EF4-FFF2-40B4-BE49-F238E27FC236}">
                  <a16:creationId xmlns:a16="http://schemas.microsoft.com/office/drawing/2014/main" id="{3E6D8AE9-9DF1-57E3-AFA8-08A26A202A30}"/>
                </a:ext>
              </a:extLst>
            </p:cNvPr>
            <p:cNvSpPr txBox="1"/>
            <p:nvPr/>
          </p:nvSpPr>
          <p:spPr>
            <a:xfrm>
              <a:off x="2118074" y="2561822"/>
              <a:ext cx="122793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algn="just">
                <a:defRPr sz="105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1º Navio Petroleiro à diesel, Rússia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7140D256-741F-02D4-6B20-04CC1EFC9CFE}"/>
              </a:ext>
            </a:extLst>
          </p:cNvPr>
          <p:cNvGrpSpPr/>
          <p:nvPr/>
        </p:nvGrpSpPr>
        <p:grpSpPr>
          <a:xfrm>
            <a:off x="4344764" y="4353805"/>
            <a:ext cx="1695625" cy="899144"/>
            <a:chOff x="4746913" y="4191194"/>
            <a:chExt cx="1695625" cy="899144"/>
          </a:xfrm>
        </p:grpSpPr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3E8ACDAA-84E9-73D1-B851-520DA1A56DD9}"/>
                </a:ext>
              </a:extLst>
            </p:cNvPr>
            <p:cNvSpPr txBox="1"/>
            <p:nvPr/>
          </p:nvSpPr>
          <p:spPr>
            <a:xfrm>
              <a:off x="5218575" y="4191194"/>
              <a:ext cx="752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1960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D273170B-5D64-9C53-9070-081233861244}"/>
                </a:ext>
              </a:extLst>
            </p:cNvPr>
            <p:cNvSpPr txBox="1"/>
            <p:nvPr/>
          </p:nvSpPr>
          <p:spPr>
            <a:xfrm>
              <a:off x="4746913" y="4513257"/>
              <a:ext cx="169562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050">
                  <a:latin typeface="Neue Haas Grotesk Text Pro" panose="020B050402020202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Introdução da adição de álcool à gasolina</a:t>
              </a:r>
            </a:p>
          </p:txBody>
        </p:sp>
      </p:grp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4F4FD822-86F0-D89E-0E53-9271E890E541}"/>
              </a:ext>
            </a:extLst>
          </p:cNvPr>
          <p:cNvSpPr/>
          <p:nvPr/>
        </p:nvSpPr>
        <p:spPr>
          <a:xfrm>
            <a:off x="-12223" y="3651649"/>
            <a:ext cx="10467804" cy="470230"/>
          </a:xfrm>
          <a:prstGeom prst="roundRect">
            <a:avLst>
              <a:gd name="adj" fmla="val 5000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470B315-08A5-682C-3714-318C54B45FD3}"/>
              </a:ext>
            </a:extLst>
          </p:cNvPr>
          <p:cNvGrpSpPr/>
          <p:nvPr/>
        </p:nvGrpSpPr>
        <p:grpSpPr>
          <a:xfrm>
            <a:off x="9590046" y="3374771"/>
            <a:ext cx="1361022" cy="1070896"/>
            <a:chOff x="9221555" y="3374771"/>
            <a:chExt cx="1361022" cy="1070896"/>
          </a:xfrm>
        </p:grpSpPr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C4A8FAB6-8B66-C8A7-9F23-EB822965263C}"/>
                </a:ext>
              </a:extLst>
            </p:cNvPr>
            <p:cNvSpPr/>
            <p:nvPr/>
          </p:nvSpPr>
          <p:spPr>
            <a:xfrm rot="2580000">
              <a:off x="9221555" y="3374771"/>
              <a:ext cx="1361022" cy="452316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4FCDC3ED-7609-F32C-E7CD-4227999C1BCF}"/>
                </a:ext>
              </a:extLst>
            </p:cNvPr>
            <p:cNvSpPr/>
            <p:nvPr/>
          </p:nvSpPr>
          <p:spPr>
            <a:xfrm rot="19020000" flipV="1">
              <a:off x="9276922" y="3963340"/>
              <a:ext cx="1276337" cy="48232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30" name="Elipse 29">
            <a:extLst>
              <a:ext uri="{FF2B5EF4-FFF2-40B4-BE49-F238E27FC236}">
                <a16:creationId xmlns:a16="http://schemas.microsoft.com/office/drawing/2014/main" id="{FCFBEBC3-3099-343F-D3C5-9F8254344C3D}"/>
              </a:ext>
            </a:extLst>
          </p:cNvPr>
          <p:cNvSpPr/>
          <p:nvPr/>
        </p:nvSpPr>
        <p:spPr>
          <a:xfrm>
            <a:off x="7072615" y="2037522"/>
            <a:ext cx="1332000" cy="1157783"/>
          </a:xfrm>
          <a:prstGeom prst="ellipse">
            <a:avLst/>
          </a:prstGeom>
          <a:noFill/>
          <a:ln>
            <a:solidFill>
              <a:srgbClr val="8DDB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E9D45DDE-6E18-9661-2BDE-8F4EEE05FE92}"/>
              </a:ext>
            </a:extLst>
          </p:cNvPr>
          <p:cNvSpPr/>
          <p:nvPr/>
        </p:nvSpPr>
        <p:spPr>
          <a:xfrm>
            <a:off x="8727491" y="2037522"/>
            <a:ext cx="1332000" cy="1157783"/>
          </a:xfrm>
          <a:prstGeom prst="ellipse">
            <a:avLst/>
          </a:prstGeom>
          <a:noFill/>
          <a:ln>
            <a:solidFill>
              <a:srgbClr val="8DDB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5C599DEA-4313-B25B-3102-97DF7450370D}"/>
              </a:ext>
            </a:extLst>
          </p:cNvPr>
          <p:cNvGrpSpPr/>
          <p:nvPr/>
        </p:nvGrpSpPr>
        <p:grpSpPr>
          <a:xfrm>
            <a:off x="7025918" y="2133790"/>
            <a:ext cx="1422706" cy="1005113"/>
            <a:chOff x="7343963" y="2133790"/>
            <a:chExt cx="1422706" cy="1005113"/>
          </a:xfrm>
          <a:noFill/>
        </p:grpSpPr>
        <p:sp>
          <p:nvSpPr>
            <p:cNvPr id="4" name="CaixaDeTexto 24">
              <a:extLst>
                <a:ext uri="{FF2B5EF4-FFF2-40B4-BE49-F238E27FC236}">
                  <a16:creationId xmlns:a16="http://schemas.microsoft.com/office/drawing/2014/main" id="{8B18B0C8-7128-3B91-881A-3D10B0FC135E}"/>
                </a:ext>
              </a:extLst>
            </p:cNvPr>
            <p:cNvSpPr txBox="1"/>
            <p:nvPr/>
          </p:nvSpPr>
          <p:spPr>
            <a:xfrm>
              <a:off x="7486626" y="2133790"/>
              <a:ext cx="1137381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2005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aixaDeTexto 29">
              <a:extLst>
                <a:ext uri="{FF2B5EF4-FFF2-40B4-BE49-F238E27FC236}">
                  <a16:creationId xmlns:a16="http://schemas.microsoft.com/office/drawing/2014/main" id="{C4F6E38D-5466-237F-6906-5A53E6A71C89}"/>
                </a:ext>
              </a:extLst>
            </p:cNvPr>
            <p:cNvSpPr txBox="1"/>
            <p:nvPr/>
          </p:nvSpPr>
          <p:spPr>
            <a:xfrm>
              <a:off x="7343963" y="2561822"/>
              <a:ext cx="1422706" cy="5770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05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Introdução do PNPB - Biodiesel</a:t>
              </a:r>
            </a:p>
          </p:txBody>
        </p: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F6660105-3216-7D8E-A8C9-B8149D30FEB2}"/>
              </a:ext>
            </a:extLst>
          </p:cNvPr>
          <p:cNvGrpSpPr/>
          <p:nvPr/>
        </p:nvGrpSpPr>
        <p:grpSpPr>
          <a:xfrm>
            <a:off x="3686631" y="2140724"/>
            <a:ext cx="1184985" cy="1328278"/>
            <a:chOff x="3995981" y="2140724"/>
            <a:chExt cx="1184985" cy="1328278"/>
          </a:xfrm>
        </p:grpSpPr>
        <p:sp>
          <p:nvSpPr>
            <p:cNvPr id="34" name="CaixaDeTexto 42">
              <a:extLst>
                <a:ext uri="{FF2B5EF4-FFF2-40B4-BE49-F238E27FC236}">
                  <a16:creationId xmlns:a16="http://schemas.microsoft.com/office/drawing/2014/main" id="{B41313BC-2BB2-5BE1-74AB-8AA034ACD01F}"/>
                </a:ext>
              </a:extLst>
            </p:cNvPr>
            <p:cNvSpPr txBox="1"/>
            <p:nvPr/>
          </p:nvSpPr>
          <p:spPr>
            <a:xfrm>
              <a:off x="3995981" y="2140724"/>
              <a:ext cx="1184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1922/23</a:t>
              </a:r>
            </a:p>
          </p:txBody>
        </p:sp>
        <p:sp>
          <p:nvSpPr>
            <p:cNvPr id="35" name="CaixaDeTexto 43">
              <a:extLst>
                <a:ext uri="{FF2B5EF4-FFF2-40B4-BE49-F238E27FC236}">
                  <a16:creationId xmlns:a16="http://schemas.microsoft.com/office/drawing/2014/main" id="{F55CC2BA-DABC-8728-A7A6-0351AAAADE89}"/>
                </a:ext>
              </a:extLst>
            </p:cNvPr>
            <p:cNvSpPr txBox="1"/>
            <p:nvPr/>
          </p:nvSpPr>
          <p:spPr>
            <a:xfrm>
              <a:off x="4081638" y="2568756"/>
              <a:ext cx="1013670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R="0" lvl="0" algn="ju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050" i="0" u="none" strike="noStrike" cap="none" spc="0" normalizeH="0" baseline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1º trator e caminhão à diesel, na Alemanha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AA1F07A9-B782-2871-5205-7A0EA6E3854C}"/>
              </a:ext>
            </a:extLst>
          </p:cNvPr>
          <p:cNvGrpSpPr/>
          <p:nvPr/>
        </p:nvGrpSpPr>
        <p:grpSpPr>
          <a:xfrm>
            <a:off x="8683247" y="2122540"/>
            <a:ext cx="1422706" cy="845198"/>
            <a:chOff x="7453147" y="2132122"/>
            <a:chExt cx="1422706" cy="845198"/>
          </a:xfrm>
          <a:noFill/>
        </p:grpSpPr>
        <p:sp>
          <p:nvSpPr>
            <p:cNvPr id="18" name="CaixaDeTexto 24">
              <a:extLst>
                <a:ext uri="{FF2B5EF4-FFF2-40B4-BE49-F238E27FC236}">
                  <a16:creationId xmlns:a16="http://schemas.microsoft.com/office/drawing/2014/main" id="{A44A44ED-9366-E70B-A734-6D9062CF7659}"/>
                </a:ext>
              </a:extLst>
            </p:cNvPr>
            <p:cNvSpPr txBox="1"/>
            <p:nvPr/>
          </p:nvSpPr>
          <p:spPr>
            <a:xfrm>
              <a:off x="7563714" y="2132122"/>
              <a:ext cx="1137381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2023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aixaDeTexto 29">
              <a:extLst>
                <a:ext uri="{FF2B5EF4-FFF2-40B4-BE49-F238E27FC236}">
                  <a16:creationId xmlns:a16="http://schemas.microsoft.com/office/drawing/2014/main" id="{C3D72F64-991E-C229-3E5B-84A493A055A9}"/>
                </a:ext>
              </a:extLst>
            </p:cNvPr>
            <p:cNvSpPr txBox="1"/>
            <p:nvPr/>
          </p:nvSpPr>
          <p:spPr>
            <a:xfrm>
              <a:off x="7453147" y="2561822"/>
              <a:ext cx="1422706" cy="4154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1050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Combustível do Futuro</a:t>
              </a:r>
            </a:p>
          </p:txBody>
        </p:sp>
      </p:grpSp>
      <p:sp>
        <p:nvSpPr>
          <p:cNvPr id="27" name="Elipse 26">
            <a:extLst>
              <a:ext uri="{FF2B5EF4-FFF2-40B4-BE49-F238E27FC236}">
                <a16:creationId xmlns:a16="http://schemas.microsoft.com/office/drawing/2014/main" id="{905B8259-7821-7B1F-3048-C7AD69875832}"/>
              </a:ext>
            </a:extLst>
          </p:cNvPr>
          <p:cNvSpPr/>
          <p:nvPr/>
        </p:nvSpPr>
        <p:spPr>
          <a:xfrm>
            <a:off x="5283660" y="1994469"/>
            <a:ext cx="1332000" cy="1157783"/>
          </a:xfrm>
          <a:prstGeom prst="ellipse">
            <a:avLst/>
          </a:prstGeom>
          <a:noFill/>
          <a:ln>
            <a:solidFill>
              <a:srgbClr val="8DDB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8191B78-847C-5A4B-A65F-58AC50AF64A4}"/>
              </a:ext>
            </a:extLst>
          </p:cNvPr>
          <p:cNvGrpSpPr/>
          <p:nvPr/>
        </p:nvGrpSpPr>
        <p:grpSpPr>
          <a:xfrm>
            <a:off x="5420141" y="2133790"/>
            <a:ext cx="1043608" cy="1005113"/>
            <a:chOff x="5847222" y="2133790"/>
            <a:chExt cx="1043608" cy="1005113"/>
          </a:xfrm>
          <a:noFill/>
        </p:grpSpPr>
        <p:sp>
          <p:nvSpPr>
            <p:cNvPr id="11" name="CaixaDeTexto 42">
              <a:extLst>
                <a:ext uri="{FF2B5EF4-FFF2-40B4-BE49-F238E27FC236}">
                  <a16:creationId xmlns:a16="http://schemas.microsoft.com/office/drawing/2014/main" id="{2897529A-7C1D-7756-9189-A8A0DDF18076}"/>
                </a:ext>
              </a:extLst>
            </p:cNvPr>
            <p:cNvSpPr txBox="1"/>
            <p:nvPr/>
          </p:nvSpPr>
          <p:spPr>
            <a:xfrm>
              <a:off x="5847222" y="2133790"/>
              <a:ext cx="1043608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1990</a:t>
              </a:r>
            </a:p>
          </p:txBody>
        </p:sp>
        <p:sp>
          <p:nvSpPr>
            <p:cNvPr id="12" name="CaixaDeTexto 43">
              <a:extLst>
                <a:ext uri="{FF2B5EF4-FFF2-40B4-BE49-F238E27FC236}">
                  <a16:creationId xmlns:a16="http://schemas.microsoft.com/office/drawing/2014/main" id="{66546C32-858B-CA14-7AC0-F97DADA34A18}"/>
                </a:ext>
              </a:extLst>
            </p:cNvPr>
            <p:cNvSpPr txBox="1"/>
            <p:nvPr/>
          </p:nvSpPr>
          <p:spPr>
            <a:xfrm>
              <a:off x="5862191" y="2561822"/>
              <a:ext cx="1013670" cy="5770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 marR="0" lvl="0" algn="just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 kumimoji="0" sz="1050" i="0" u="none" strike="noStrike" cap="none" spc="0" normalizeH="0" baseline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Protocolo</a:t>
              </a: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 de Kyoto</a:t>
              </a:r>
              <a:endPara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66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lanta e árvore na floresta&#10;&#10;Descrição gerada automaticamente">
            <a:extLst>
              <a:ext uri="{FF2B5EF4-FFF2-40B4-BE49-F238E27FC236}">
                <a16:creationId xmlns:a16="http://schemas.microsoft.com/office/drawing/2014/main" id="{8FEFB88F-0FA6-3D1D-4180-723B6897A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3" t="996" r="22561" b="11017"/>
          <a:stretch/>
        </p:blipFill>
        <p:spPr>
          <a:xfrm>
            <a:off x="-510639" y="0"/>
            <a:ext cx="3075709" cy="6858000"/>
          </a:xfrm>
          <a:prstGeom prst="rect">
            <a:avLst/>
          </a:prstGeom>
        </p:spPr>
      </p:pic>
      <p:sp>
        <p:nvSpPr>
          <p:cNvPr id="5" name="Rectangle 57">
            <a:extLst>
              <a:ext uri="{FF2B5EF4-FFF2-40B4-BE49-F238E27FC236}">
                <a16:creationId xmlns:a16="http://schemas.microsoft.com/office/drawing/2014/main" id="{9BAFD752-E0FF-E206-5863-123165A0E30A}"/>
              </a:ext>
            </a:extLst>
          </p:cNvPr>
          <p:cNvSpPr/>
          <p:nvPr/>
        </p:nvSpPr>
        <p:spPr>
          <a:xfrm>
            <a:off x="-590799" y="-39141"/>
            <a:ext cx="3236027" cy="6936282"/>
          </a:xfrm>
          <a:prstGeom prst="rect">
            <a:avLst/>
          </a:prstGeom>
          <a:solidFill>
            <a:srgbClr val="00387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1">
            <a:extLst>
              <a:ext uri="{FF2B5EF4-FFF2-40B4-BE49-F238E27FC236}">
                <a16:creationId xmlns:a16="http://schemas.microsoft.com/office/drawing/2014/main" id="{10C1038F-940C-5066-7A7F-7BCB9A9728CB}"/>
              </a:ext>
            </a:extLst>
          </p:cNvPr>
          <p:cNvSpPr txBox="1"/>
          <p:nvPr/>
        </p:nvSpPr>
        <p:spPr>
          <a:xfrm>
            <a:off x="2645228" y="124515"/>
            <a:ext cx="779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Análise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Ciclo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de Vida – Do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Poço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à Roda</a:t>
            </a:r>
          </a:p>
        </p:txBody>
      </p:sp>
      <p:pic>
        <p:nvPicPr>
          <p:cNvPr id="7" name="Imagem 6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CD87807F-1FC2-5280-349F-C54DA38D4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09" y="811390"/>
            <a:ext cx="9455711" cy="51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60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minhão em estrada&#10;&#10;Descrição gerada automaticamente">
            <a:extLst>
              <a:ext uri="{FF2B5EF4-FFF2-40B4-BE49-F238E27FC236}">
                <a16:creationId xmlns:a16="http://schemas.microsoft.com/office/drawing/2014/main" id="{9DDBB958-6D8F-C787-81D9-696D4952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5" r="-1"/>
          <a:stretch/>
        </p:blipFill>
        <p:spPr>
          <a:xfrm>
            <a:off x="1521" y="0"/>
            <a:ext cx="5668861" cy="6961828"/>
          </a:xfrm>
          <a:prstGeom prst="rect">
            <a:avLst/>
          </a:prstGeom>
        </p:spPr>
      </p:pic>
      <p:sp>
        <p:nvSpPr>
          <p:cNvPr id="3" name="Rectangle 57">
            <a:extLst>
              <a:ext uri="{FF2B5EF4-FFF2-40B4-BE49-F238E27FC236}">
                <a16:creationId xmlns:a16="http://schemas.microsoft.com/office/drawing/2014/main" id="{72EDA0EA-60A9-760E-1350-DA53C15251C4}"/>
              </a:ext>
            </a:extLst>
          </p:cNvPr>
          <p:cNvSpPr/>
          <p:nvPr/>
        </p:nvSpPr>
        <p:spPr>
          <a:xfrm>
            <a:off x="-1417100" y="-232012"/>
            <a:ext cx="7166263" cy="7193840"/>
          </a:xfrm>
          <a:prstGeom prst="rect">
            <a:avLst/>
          </a:prstGeom>
          <a:solidFill>
            <a:srgbClr val="00387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0C68B1B-DCE7-E1CB-BC28-01B494BD1A0E}"/>
              </a:ext>
            </a:extLst>
          </p:cNvPr>
          <p:cNvSpPr txBox="1">
            <a:spLocks/>
          </p:cNvSpPr>
          <p:nvPr/>
        </p:nvSpPr>
        <p:spPr>
          <a:xfrm>
            <a:off x="620803" y="606163"/>
            <a:ext cx="4471301" cy="2036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Apenas 20% da frota circulante de caminhões no Brasil tem menos de 6 anos de idade.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 média é de 12 anos, no Brasil.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F0EC596-11C7-0F4A-2924-C9C466EE8006}"/>
              </a:ext>
            </a:extLst>
          </p:cNvPr>
          <p:cNvSpPr txBox="1"/>
          <p:nvPr/>
        </p:nvSpPr>
        <p:spPr>
          <a:xfrm>
            <a:off x="5892918" y="476861"/>
            <a:ext cx="5081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Os Biocombustíveis são o caminho mais efetivo para a descarbonização da frota circulante no Brasil hoje.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979BEF6-3AF7-D5B8-8799-799B7831F4DD}"/>
              </a:ext>
            </a:extLst>
          </p:cNvPr>
          <p:cNvSpPr/>
          <p:nvPr/>
        </p:nvSpPr>
        <p:spPr>
          <a:xfrm>
            <a:off x="1984123" y="3472754"/>
            <a:ext cx="3397848" cy="2610113"/>
          </a:xfrm>
          <a:prstGeom prst="ellipse">
            <a:avLst/>
          </a:prstGeom>
          <a:solidFill>
            <a:srgbClr val="55C9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E63A87A-8729-49F4-AB58-EB7582E9D83A}"/>
              </a:ext>
            </a:extLst>
          </p:cNvPr>
          <p:cNvSpPr txBox="1"/>
          <p:nvPr/>
        </p:nvSpPr>
        <p:spPr>
          <a:xfrm>
            <a:off x="2190693" y="4020435"/>
            <a:ext cx="2984709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Cerca de 2 milhões de veículos montados entre 2000 e 2021, compõem a Frota Circulante no Brasil.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A575575-D678-C187-91E5-879D8553AC41}"/>
              </a:ext>
            </a:extLst>
          </p:cNvPr>
          <p:cNvGrpSpPr/>
          <p:nvPr/>
        </p:nvGrpSpPr>
        <p:grpSpPr>
          <a:xfrm>
            <a:off x="10130271" y="1747538"/>
            <a:ext cx="1366654" cy="4192589"/>
            <a:chOff x="8942472" y="1218459"/>
            <a:chExt cx="1540119" cy="4477354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93FCAED3-77EA-A3CD-4AAC-205C66FC61B9}"/>
                </a:ext>
              </a:extLst>
            </p:cNvPr>
            <p:cNvSpPr/>
            <p:nvPr/>
          </p:nvSpPr>
          <p:spPr>
            <a:xfrm>
              <a:off x="8995959" y="1218459"/>
              <a:ext cx="1433146" cy="438736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B22FFAE0-9506-AFA9-8C86-9E440A15A3C5}"/>
                </a:ext>
              </a:extLst>
            </p:cNvPr>
            <p:cNvSpPr/>
            <p:nvPr/>
          </p:nvSpPr>
          <p:spPr>
            <a:xfrm>
              <a:off x="8995959" y="2488607"/>
              <a:ext cx="1433146" cy="3117214"/>
            </a:xfrm>
            <a:custGeom>
              <a:avLst/>
              <a:gdLst>
                <a:gd name="connsiteX0" fmla="*/ 73819 w 1433146"/>
                <a:gd name="connsiteY0" fmla="*/ 3831 h 3117214"/>
                <a:gd name="connsiteX1" fmla="*/ 1387170 w 1433146"/>
                <a:gd name="connsiteY1" fmla="*/ 725880 h 3117214"/>
                <a:gd name="connsiteX2" fmla="*/ 1433146 w 1433146"/>
                <a:gd name="connsiteY2" fmla="*/ 708380 h 3117214"/>
                <a:gd name="connsiteX3" fmla="*/ 1433146 w 1433146"/>
                <a:gd name="connsiteY3" fmla="*/ 2400641 h 3117214"/>
                <a:gd name="connsiteX4" fmla="*/ 716573 w 1433146"/>
                <a:gd name="connsiteY4" fmla="*/ 3117214 h 3117214"/>
                <a:gd name="connsiteX5" fmla="*/ 0 w 1433146"/>
                <a:gd name="connsiteY5" fmla="*/ 2400641 h 3117214"/>
                <a:gd name="connsiteX6" fmla="*/ 0 w 1433146"/>
                <a:gd name="connsiteY6" fmla="*/ 31928 h 311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3146" h="3117214">
                  <a:moveTo>
                    <a:pt x="73819" y="3831"/>
                  </a:moveTo>
                  <a:cubicBezTo>
                    <a:pt x="511603" y="-64054"/>
                    <a:pt x="949386" y="793765"/>
                    <a:pt x="1387170" y="725880"/>
                  </a:cubicBezTo>
                  <a:lnTo>
                    <a:pt x="1433146" y="708380"/>
                  </a:lnTo>
                  <a:lnTo>
                    <a:pt x="1433146" y="2400641"/>
                  </a:lnTo>
                  <a:cubicBezTo>
                    <a:pt x="1433146" y="2796393"/>
                    <a:pt x="1112325" y="3117214"/>
                    <a:pt x="716573" y="3117214"/>
                  </a:cubicBezTo>
                  <a:cubicBezTo>
                    <a:pt x="320821" y="3117214"/>
                    <a:pt x="0" y="2796393"/>
                    <a:pt x="0" y="2400641"/>
                  </a:cubicBezTo>
                  <a:lnTo>
                    <a:pt x="0" y="3192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C6D5A03-A762-703B-F107-F8ABD58A760A}"/>
                </a:ext>
              </a:extLst>
            </p:cNvPr>
            <p:cNvSpPr txBox="1"/>
            <p:nvPr/>
          </p:nvSpPr>
          <p:spPr>
            <a:xfrm>
              <a:off x="8942472" y="3225265"/>
              <a:ext cx="1540119" cy="394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GÁS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FEB9E86-8AFB-6D1F-2964-07B3DB0169FC}"/>
                </a:ext>
              </a:extLst>
            </p:cNvPr>
            <p:cNvSpPr txBox="1"/>
            <p:nvPr/>
          </p:nvSpPr>
          <p:spPr>
            <a:xfrm>
              <a:off x="8955843" y="3879850"/>
              <a:ext cx="1513375" cy="1815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DDB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0,14%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494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DA FROTA DE CAMINHÕES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NOS ÚLTIMOS 3 ANOS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426BE970-3F44-0D36-C7A1-594E56649E64}"/>
              </a:ext>
            </a:extLst>
          </p:cNvPr>
          <p:cNvGrpSpPr/>
          <p:nvPr/>
        </p:nvGrpSpPr>
        <p:grpSpPr>
          <a:xfrm>
            <a:off x="8253351" y="2339776"/>
            <a:ext cx="1531982" cy="4108321"/>
            <a:chOff x="7055117" y="1810697"/>
            <a:chExt cx="1726431" cy="4387362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C855A6BF-8F4A-0F90-33C3-F4FD831F490C}"/>
                </a:ext>
              </a:extLst>
            </p:cNvPr>
            <p:cNvSpPr/>
            <p:nvPr/>
          </p:nvSpPr>
          <p:spPr>
            <a:xfrm>
              <a:off x="7201238" y="1810697"/>
              <a:ext cx="1433146" cy="43873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46B1DC21-9E1F-F664-37E2-6B9D58BCD5D6}"/>
                </a:ext>
              </a:extLst>
            </p:cNvPr>
            <p:cNvSpPr/>
            <p:nvPr/>
          </p:nvSpPr>
          <p:spPr>
            <a:xfrm>
              <a:off x="7201238" y="3080845"/>
              <a:ext cx="1433146" cy="3117214"/>
            </a:xfrm>
            <a:custGeom>
              <a:avLst/>
              <a:gdLst>
                <a:gd name="connsiteX0" fmla="*/ 73819 w 1433146"/>
                <a:gd name="connsiteY0" fmla="*/ 3831 h 3117214"/>
                <a:gd name="connsiteX1" fmla="*/ 1387170 w 1433146"/>
                <a:gd name="connsiteY1" fmla="*/ 725880 h 3117214"/>
                <a:gd name="connsiteX2" fmla="*/ 1433146 w 1433146"/>
                <a:gd name="connsiteY2" fmla="*/ 708380 h 3117214"/>
                <a:gd name="connsiteX3" fmla="*/ 1433146 w 1433146"/>
                <a:gd name="connsiteY3" fmla="*/ 2400641 h 3117214"/>
                <a:gd name="connsiteX4" fmla="*/ 716573 w 1433146"/>
                <a:gd name="connsiteY4" fmla="*/ 3117214 h 3117214"/>
                <a:gd name="connsiteX5" fmla="*/ 0 w 1433146"/>
                <a:gd name="connsiteY5" fmla="*/ 2400641 h 3117214"/>
                <a:gd name="connsiteX6" fmla="*/ 0 w 1433146"/>
                <a:gd name="connsiteY6" fmla="*/ 31928 h 311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3146" h="3117214">
                  <a:moveTo>
                    <a:pt x="73819" y="3831"/>
                  </a:moveTo>
                  <a:cubicBezTo>
                    <a:pt x="511603" y="-64054"/>
                    <a:pt x="949386" y="793765"/>
                    <a:pt x="1387170" y="725880"/>
                  </a:cubicBezTo>
                  <a:lnTo>
                    <a:pt x="1433146" y="708380"/>
                  </a:lnTo>
                  <a:lnTo>
                    <a:pt x="1433146" y="2400641"/>
                  </a:lnTo>
                  <a:cubicBezTo>
                    <a:pt x="1433146" y="2796393"/>
                    <a:pt x="1112325" y="3117214"/>
                    <a:pt x="716573" y="3117214"/>
                  </a:cubicBezTo>
                  <a:cubicBezTo>
                    <a:pt x="320821" y="3117214"/>
                    <a:pt x="0" y="2796393"/>
                    <a:pt x="0" y="2400641"/>
                  </a:cubicBezTo>
                  <a:lnTo>
                    <a:pt x="0" y="3192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FFBBE332-8F83-CF12-D203-B5FE62AC84B2}"/>
                </a:ext>
              </a:extLst>
            </p:cNvPr>
            <p:cNvSpPr txBox="1"/>
            <p:nvPr/>
          </p:nvSpPr>
          <p:spPr>
            <a:xfrm>
              <a:off x="7055117" y="3817503"/>
              <a:ext cx="1726431" cy="394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ELÉTRICO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87701EFB-60C0-9E73-C6B1-164802345BD6}"/>
                </a:ext>
              </a:extLst>
            </p:cNvPr>
            <p:cNvSpPr txBox="1"/>
            <p:nvPr/>
          </p:nvSpPr>
          <p:spPr>
            <a:xfrm>
              <a:off x="7121007" y="4472088"/>
              <a:ext cx="1540119" cy="170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8DDB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0,29%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1030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  <a:r>
                <a:rPr kumimoji="0" lang="pt-B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DA FROTA DE CAMINHÕES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NOS ÚLTIMOS 3 ANOS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0C9F7393-CA67-A938-6F3E-DD5EDD7B1719}"/>
              </a:ext>
            </a:extLst>
          </p:cNvPr>
          <p:cNvGrpSpPr/>
          <p:nvPr/>
        </p:nvGrpSpPr>
        <p:grpSpPr>
          <a:xfrm>
            <a:off x="6483781" y="1747538"/>
            <a:ext cx="1488177" cy="4108321"/>
            <a:chOff x="5288743" y="1218459"/>
            <a:chExt cx="1677067" cy="4387362"/>
          </a:xfrm>
        </p:grpSpPr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3629D9FC-06DA-9BAA-9D2F-19F929B685FD}"/>
                </a:ext>
              </a:extLst>
            </p:cNvPr>
            <p:cNvSpPr/>
            <p:nvPr/>
          </p:nvSpPr>
          <p:spPr>
            <a:xfrm>
              <a:off x="5406518" y="1218459"/>
              <a:ext cx="1433146" cy="438736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7F133D0D-6827-10D0-E4CE-AA138B6D2EF2}"/>
                </a:ext>
              </a:extLst>
            </p:cNvPr>
            <p:cNvSpPr/>
            <p:nvPr/>
          </p:nvSpPr>
          <p:spPr>
            <a:xfrm>
              <a:off x="5406518" y="2488607"/>
              <a:ext cx="1433146" cy="3117214"/>
            </a:xfrm>
            <a:custGeom>
              <a:avLst/>
              <a:gdLst>
                <a:gd name="connsiteX0" fmla="*/ 73819 w 1433146"/>
                <a:gd name="connsiteY0" fmla="*/ 3831 h 3117214"/>
                <a:gd name="connsiteX1" fmla="*/ 1387170 w 1433146"/>
                <a:gd name="connsiteY1" fmla="*/ 725880 h 3117214"/>
                <a:gd name="connsiteX2" fmla="*/ 1433146 w 1433146"/>
                <a:gd name="connsiteY2" fmla="*/ 708380 h 3117214"/>
                <a:gd name="connsiteX3" fmla="*/ 1433146 w 1433146"/>
                <a:gd name="connsiteY3" fmla="*/ 2400641 h 3117214"/>
                <a:gd name="connsiteX4" fmla="*/ 716573 w 1433146"/>
                <a:gd name="connsiteY4" fmla="*/ 3117214 h 3117214"/>
                <a:gd name="connsiteX5" fmla="*/ 0 w 1433146"/>
                <a:gd name="connsiteY5" fmla="*/ 2400641 h 3117214"/>
                <a:gd name="connsiteX6" fmla="*/ 0 w 1433146"/>
                <a:gd name="connsiteY6" fmla="*/ 31928 h 311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3146" h="3117214">
                  <a:moveTo>
                    <a:pt x="73819" y="3831"/>
                  </a:moveTo>
                  <a:cubicBezTo>
                    <a:pt x="511603" y="-64054"/>
                    <a:pt x="949386" y="793765"/>
                    <a:pt x="1387170" y="725880"/>
                  </a:cubicBezTo>
                  <a:lnTo>
                    <a:pt x="1433146" y="708380"/>
                  </a:lnTo>
                  <a:lnTo>
                    <a:pt x="1433146" y="2400641"/>
                  </a:lnTo>
                  <a:cubicBezTo>
                    <a:pt x="1433146" y="2796393"/>
                    <a:pt x="1112325" y="3117214"/>
                    <a:pt x="716573" y="3117214"/>
                  </a:cubicBezTo>
                  <a:cubicBezTo>
                    <a:pt x="320821" y="3117214"/>
                    <a:pt x="0" y="2796393"/>
                    <a:pt x="0" y="2400641"/>
                  </a:cubicBezTo>
                  <a:lnTo>
                    <a:pt x="0" y="31928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CE02DAA-AD62-E01E-2E0E-47D6E3C99250}"/>
                </a:ext>
              </a:extLst>
            </p:cNvPr>
            <p:cNvSpPr txBox="1"/>
            <p:nvPr/>
          </p:nvSpPr>
          <p:spPr>
            <a:xfrm>
              <a:off x="5353031" y="3225265"/>
              <a:ext cx="1540119" cy="394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DIESEL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665F020A-2853-22A9-16C9-F1DDD782BC8D}"/>
                </a:ext>
              </a:extLst>
            </p:cNvPr>
            <p:cNvSpPr txBox="1"/>
            <p:nvPr/>
          </p:nvSpPr>
          <p:spPr>
            <a:xfrm>
              <a:off x="5288743" y="3879850"/>
              <a:ext cx="1677067" cy="1610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8DDB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99,55%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343.424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DA FROTA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DE CAMINHÕES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NOS ÚLTIMOS 3 ANOS</a:t>
              </a:r>
            </a:p>
          </p:txBody>
        </p:sp>
      </p:grpSp>
      <p:pic>
        <p:nvPicPr>
          <p:cNvPr id="33" name="Imagem 3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8DA808F-D35C-ECAD-8C13-5D691B664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2775" y="2398850"/>
            <a:ext cx="1070272" cy="242920"/>
          </a:xfrm>
          <a:prstGeom prst="rect">
            <a:avLst/>
          </a:prstGeom>
        </p:spPr>
      </p:pic>
      <p:pic>
        <p:nvPicPr>
          <p:cNvPr id="34" name="Imagem 3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22911087-EBD4-C1AE-C228-207CD6088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3742" y="3031075"/>
            <a:ext cx="1070272" cy="242920"/>
          </a:xfrm>
          <a:prstGeom prst="rect">
            <a:avLst/>
          </a:prstGeom>
        </p:spPr>
      </p:pic>
      <p:pic>
        <p:nvPicPr>
          <p:cNvPr id="35" name="Imagem 3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40023339-1BEF-28D4-225F-60FA1B859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8461" y="2470540"/>
            <a:ext cx="1070272" cy="24292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87029F0-31E2-08DD-50C1-B9635B496866}"/>
              </a:ext>
            </a:extLst>
          </p:cNvPr>
          <p:cNvSpPr txBox="1"/>
          <p:nvPr/>
        </p:nvSpPr>
        <p:spPr>
          <a:xfrm>
            <a:off x="5763231" y="6438392"/>
            <a:ext cx="43929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Fonte: ANFAVEA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05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minhão em estrada&#10;&#10;Descrição gerada automaticamente">
            <a:extLst>
              <a:ext uri="{FF2B5EF4-FFF2-40B4-BE49-F238E27FC236}">
                <a16:creationId xmlns:a16="http://schemas.microsoft.com/office/drawing/2014/main" id="{9DDBB958-6D8F-C787-81D9-696D4952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5" r="-1"/>
          <a:stretch/>
        </p:blipFill>
        <p:spPr>
          <a:xfrm>
            <a:off x="1521" y="0"/>
            <a:ext cx="5668861" cy="6961828"/>
          </a:xfrm>
          <a:prstGeom prst="rect">
            <a:avLst/>
          </a:prstGeom>
        </p:spPr>
      </p:pic>
      <p:sp>
        <p:nvSpPr>
          <p:cNvPr id="3" name="Rectangle 57">
            <a:extLst>
              <a:ext uri="{FF2B5EF4-FFF2-40B4-BE49-F238E27FC236}">
                <a16:creationId xmlns:a16="http://schemas.microsoft.com/office/drawing/2014/main" id="{72EDA0EA-60A9-760E-1350-DA53C15251C4}"/>
              </a:ext>
            </a:extLst>
          </p:cNvPr>
          <p:cNvSpPr/>
          <p:nvPr/>
        </p:nvSpPr>
        <p:spPr>
          <a:xfrm>
            <a:off x="-1417100" y="-232012"/>
            <a:ext cx="7166263" cy="7193840"/>
          </a:xfrm>
          <a:prstGeom prst="rect">
            <a:avLst/>
          </a:prstGeom>
          <a:solidFill>
            <a:srgbClr val="00387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 descr="Gráfico, Gráfico de linhas&#10;&#10;Descrição gerada automaticamente">
            <a:extLst>
              <a:ext uri="{FF2B5EF4-FFF2-40B4-BE49-F238E27FC236}">
                <a16:creationId xmlns:a16="http://schemas.microsoft.com/office/drawing/2014/main" id="{F8E9D98C-997A-5DFC-990F-75751ECB7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1" y="1546198"/>
            <a:ext cx="10693456" cy="431490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D640959-AD68-C046-EC46-19AC6BC9691A}"/>
              </a:ext>
            </a:extLst>
          </p:cNvPr>
          <p:cNvSpPr txBox="1"/>
          <p:nvPr/>
        </p:nvSpPr>
        <p:spPr>
          <a:xfrm>
            <a:off x="6096000" y="360079"/>
            <a:ext cx="5204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 mercado de SAF está mais ativo que o de HVO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3D3FE70-A767-13AB-A9A4-5C69C55E547D}"/>
              </a:ext>
            </a:extLst>
          </p:cNvPr>
          <p:cNvSpPr txBox="1"/>
          <p:nvPr/>
        </p:nvSpPr>
        <p:spPr>
          <a:xfrm>
            <a:off x="5749163" y="6438392"/>
            <a:ext cx="43929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Fonte</a:t>
            </a:r>
            <a:r>
              <a:rPr kumimoji="0" lang="pt-BR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ARGUS (02/10/2023)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964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, pessoa, fábrica, homem&#10;&#10;Descrição gerada automaticamente">
            <a:extLst>
              <a:ext uri="{FF2B5EF4-FFF2-40B4-BE49-F238E27FC236}">
                <a16:creationId xmlns:a16="http://schemas.microsoft.com/office/drawing/2014/main" id="{51A4E750-52B9-575D-FA12-82D496B69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70"/>
          <a:stretch/>
        </p:blipFill>
        <p:spPr>
          <a:xfrm>
            <a:off x="-1242181" y="15255"/>
            <a:ext cx="6576456" cy="6858000"/>
          </a:xfrm>
          <a:prstGeom prst="rect">
            <a:avLst/>
          </a:prstGeom>
        </p:spPr>
      </p:pic>
      <p:sp>
        <p:nvSpPr>
          <p:cNvPr id="5" name="Rectangle 57">
            <a:extLst>
              <a:ext uri="{FF2B5EF4-FFF2-40B4-BE49-F238E27FC236}">
                <a16:creationId xmlns:a16="http://schemas.microsoft.com/office/drawing/2014/main" id="{538EE34B-9495-DF76-D36E-7CF76467E2AE}"/>
              </a:ext>
            </a:extLst>
          </p:cNvPr>
          <p:cNvSpPr/>
          <p:nvPr/>
        </p:nvSpPr>
        <p:spPr>
          <a:xfrm>
            <a:off x="0" y="-23886"/>
            <a:ext cx="5416163" cy="6936282"/>
          </a:xfrm>
          <a:prstGeom prst="rect">
            <a:avLst/>
          </a:prstGeom>
          <a:solidFill>
            <a:srgbClr val="00387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C5980B5-EEFF-C902-EC81-08725E3915F3}"/>
              </a:ext>
            </a:extLst>
          </p:cNvPr>
          <p:cNvSpPr txBox="1"/>
          <p:nvPr/>
        </p:nvSpPr>
        <p:spPr>
          <a:xfrm>
            <a:off x="1375128" y="777743"/>
            <a:ext cx="3348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BIODIESEL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74E13116-692D-A67B-8648-EF185CDBFD65}"/>
              </a:ext>
            </a:extLst>
          </p:cNvPr>
          <p:cNvGrpSpPr/>
          <p:nvPr/>
        </p:nvGrpSpPr>
        <p:grpSpPr>
          <a:xfrm>
            <a:off x="-1694038" y="1824489"/>
            <a:ext cx="6798304" cy="4221471"/>
            <a:chOff x="4810231" y="463138"/>
            <a:chExt cx="7292174" cy="5278239"/>
          </a:xfrm>
        </p:grpSpPr>
        <p:sp>
          <p:nvSpPr>
            <p:cNvPr id="24" name="Retângulo: Cantos Arredondados 23">
              <a:extLst>
                <a:ext uri="{FF2B5EF4-FFF2-40B4-BE49-F238E27FC236}">
                  <a16:creationId xmlns:a16="http://schemas.microsoft.com/office/drawing/2014/main" id="{989F634C-4EC9-19C5-27CE-5C684033C834}"/>
                </a:ext>
              </a:extLst>
            </p:cNvPr>
            <p:cNvSpPr/>
            <p:nvPr/>
          </p:nvSpPr>
          <p:spPr>
            <a:xfrm>
              <a:off x="6816436" y="4201913"/>
              <a:ext cx="4864633" cy="1539464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  <a:scene3d>
              <a:camera prst="perspectiveRelaxed">
                <a:rot lat="16800000" lon="0" rev="0"/>
              </a:camera>
              <a:lightRig rig="threePt" dir="t"/>
            </a:scene3d>
            <a:sp3d extrusionH="292100"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25" name="Gráfico 24">
              <a:extLst>
                <a:ext uri="{FF2B5EF4-FFF2-40B4-BE49-F238E27FC236}">
                  <a16:creationId xmlns:a16="http://schemas.microsoft.com/office/drawing/2014/main" id="{3E86CD0B-3DBA-9923-A740-F642B48FFA54}"/>
                </a:ext>
              </a:extLst>
            </p:cNvPr>
            <p:cNvGraphicFramePr/>
            <p:nvPr/>
          </p:nvGraphicFramePr>
          <p:xfrm>
            <a:off x="4810231" y="557931"/>
            <a:ext cx="7292174" cy="518344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9EA09E3E-36BA-791C-B2A0-90C65EC49A58}"/>
                </a:ext>
              </a:extLst>
            </p:cNvPr>
            <p:cNvSpPr/>
            <p:nvPr/>
          </p:nvSpPr>
          <p:spPr>
            <a:xfrm>
              <a:off x="5111474" y="463138"/>
              <a:ext cx="1313330" cy="5278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4BC5C97-9A09-FAFD-6A1E-293DB2797098}"/>
              </a:ext>
            </a:extLst>
          </p:cNvPr>
          <p:cNvGrpSpPr/>
          <p:nvPr/>
        </p:nvGrpSpPr>
        <p:grpSpPr>
          <a:xfrm>
            <a:off x="273871" y="1847199"/>
            <a:ext cx="1188525" cy="989492"/>
            <a:chOff x="478587" y="1096574"/>
            <a:chExt cx="966632" cy="953658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213C49F4-A9F1-D913-9712-31573200A442}"/>
                </a:ext>
              </a:extLst>
            </p:cNvPr>
            <p:cNvGrpSpPr/>
            <p:nvPr/>
          </p:nvGrpSpPr>
          <p:grpSpPr>
            <a:xfrm>
              <a:off x="478587" y="1096574"/>
              <a:ext cx="953658" cy="953658"/>
              <a:chOff x="1467967" y="3539771"/>
              <a:chExt cx="953658" cy="953658"/>
            </a:xfrm>
          </p:grpSpPr>
          <p:sp>
            <p:nvSpPr>
              <p:cNvPr id="7" name="Oval 7">
                <a:extLst>
                  <a:ext uri="{FF2B5EF4-FFF2-40B4-BE49-F238E27FC236}">
                    <a16:creationId xmlns:a16="http://schemas.microsoft.com/office/drawing/2014/main" id="{BF94ECDB-D202-F9C5-A886-D1913226ACC7}"/>
                  </a:ext>
                </a:extLst>
              </p:cNvPr>
              <p:cNvSpPr/>
              <p:nvPr/>
            </p:nvSpPr>
            <p:spPr>
              <a:xfrm>
                <a:off x="1467967" y="3539771"/>
                <a:ext cx="953658" cy="953658"/>
              </a:xfrm>
              <a:prstGeom prst="ellipse">
                <a:avLst/>
              </a:prstGeom>
              <a:solidFill>
                <a:schemeClr val="accent1">
                  <a:alpha val="20000"/>
                </a:schemeClr>
              </a:solidFill>
              <a:ln>
                <a:solidFill>
                  <a:srgbClr val="DCB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 SemiBold" pitchFamily="2" charset="77"/>
                  <a:ea typeface="+mn-ea"/>
                  <a:cs typeface="Poppins SemiBold" pitchFamily="2" charset="77"/>
                </a:endParaRPr>
              </a:p>
            </p:txBody>
          </p:sp>
          <p:sp>
            <p:nvSpPr>
              <p:cNvPr id="8" name="Oval 8">
                <a:extLst>
                  <a:ext uri="{FF2B5EF4-FFF2-40B4-BE49-F238E27FC236}">
                    <a16:creationId xmlns:a16="http://schemas.microsoft.com/office/drawing/2014/main" id="{FBFC99A4-1F34-11CC-C8B1-508840E639EB}"/>
                  </a:ext>
                </a:extLst>
              </p:cNvPr>
              <p:cNvSpPr/>
              <p:nvPr/>
            </p:nvSpPr>
            <p:spPr>
              <a:xfrm>
                <a:off x="1595013" y="3666817"/>
                <a:ext cx="699566" cy="699566"/>
              </a:xfrm>
              <a:prstGeom prst="ellipse">
                <a:avLst/>
              </a:prstGeom>
              <a:solidFill>
                <a:srgbClr val="DCB9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 SemiBold" pitchFamily="2" charset="77"/>
                  <a:ea typeface="+mn-ea"/>
                  <a:cs typeface="Poppins SemiBold" pitchFamily="2" charset="77"/>
                </a:endParaRPr>
              </a:p>
            </p:txBody>
          </p:sp>
        </p:grpSp>
        <p:sp>
          <p:nvSpPr>
            <p:cNvPr id="9" name="TextBox 55">
              <a:extLst>
                <a:ext uri="{FF2B5EF4-FFF2-40B4-BE49-F238E27FC236}">
                  <a16:creationId xmlns:a16="http://schemas.microsoft.com/office/drawing/2014/main" id="{04DCC802-4107-F2E1-613D-7F9B59698732}"/>
                </a:ext>
              </a:extLst>
            </p:cNvPr>
            <p:cNvSpPr txBox="1"/>
            <p:nvPr/>
          </p:nvSpPr>
          <p:spPr>
            <a:xfrm>
              <a:off x="484088" y="1326490"/>
              <a:ext cx="961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anose="00000500000000000000" pitchFamily="2" charset="0"/>
                  <a:ea typeface="Roboto Medium" panose="02000000000000000000" pitchFamily="2" charset="0"/>
                  <a:cs typeface="Poppins" panose="00000500000000000000" pitchFamily="2" charset="0"/>
                </a:rPr>
                <a:t>12%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EA3C91D-5956-7EC8-E2A5-FDF6AD5B1306}"/>
              </a:ext>
            </a:extLst>
          </p:cNvPr>
          <p:cNvGrpSpPr/>
          <p:nvPr/>
        </p:nvGrpSpPr>
        <p:grpSpPr>
          <a:xfrm>
            <a:off x="1909129" y="1847199"/>
            <a:ext cx="1195011" cy="989492"/>
            <a:chOff x="2182085" y="1096574"/>
            <a:chExt cx="971907" cy="953658"/>
          </a:xfrm>
        </p:grpSpPr>
        <p:sp>
          <p:nvSpPr>
            <p:cNvPr id="15" name="Oval 7">
              <a:extLst>
                <a:ext uri="{FF2B5EF4-FFF2-40B4-BE49-F238E27FC236}">
                  <a16:creationId xmlns:a16="http://schemas.microsoft.com/office/drawing/2014/main" id="{03B8D8FF-E933-E2B3-509C-0BDDA9743286}"/>
                </a:ext>
              </a:extLst>
            </p:cNvPr>
            <p:cNvSpPr/>
            <p:nvPr/>
          </p:nvSpPr>
          <p:spPr>
            <a:xfrm>
              <a:off x="2182085" y="1096574"/>
              <a:ext cx="953658" cy="95365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2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endParaRPr>
            </a:p>
          </p:txBody>
        </p:sp>
        <p:sp>
          <p:nvSpPr>
            <p:cNvPr id="16" name="Oval 8">
              <a:extLst>
                <a:ext uri="{FF2B5EF4-FFF2-40B4-BE49-F238E27FC236}">
                  <a16:creationId xmlns:a16="http://schemas.microsoft.com/office/drawing/2014/main" id="{0934C108-C447-77F7-609C-B66CEA44D14A}"/>
                </a:ext>
              </a:extLst>
            </p:cNvPr>
            <p:cNvSpPr/>
            <p:nvPr/>
          </p:nvSpPr>
          <p:spPr>
            <a:xfrm>
              <a:off x="2309131" y="1223620"/>
              <a:ext cx="699566" cy="69956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endParaRPr>
            </a:p>
          </p:txBody>
        </p:sp>
        <p:sp>
          <p:nvSpPr>
            <p:cNvPr id="17" name="TextBox 55">
              <a:extLst>
                <a:ext uri="{FF2B5EF4-FFF2-40B4-BE49-F238E27FC236}">
                  <a16:creationId xmlns:a16="http://schemas.microsoft.com/office/drawing/2014/main" id="{F5C1EA29-8CC4-7E58-EEE9-570F01A51551}"/>
                </a:ext>
              </a:extLst>
            </p:cNvPr>
            <p:cNvSpPr txBox="1"/>
            <p:nvPr/>
          </p:nvSpPr>
          <p:spPr>
            <a:xfrm>
              <a:off x="2200334" y="1348583"/>
              <a:ext cx="953658" cy="4033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anose="00000500000000000000" pitchFamily="2" charset="0"/>
                  <a:ea typeface="Roboto Medium" panose="02000000000000000000" pitchFamily="2" charset="0"/>
                  <a:cs typeface="Poppins" panose="00000500000000000000" pitchFamily="2" charset="0"/>
                </a:rPr>
                <a:t>15%</a:t>
              </a: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1FBA8DAB-9E46-714A-A149-6E31AE173B5B}"/>
              </a:ext>
            </a:extLst>
          </p:cNvPr>
          <p:cNvGrpSpPr/>
          <p:nvPr/>
        </p:nvGrpSpPr>
        <p:grpSpPr>
          <a:xfrm>
            <a:off x="3590439" y="1847199"/>
            <a:ext cx="1284077" cy="989492"/>
            <a:chOff x="3795148" y="1096574"/>
            <a:chExt cx="1044343" cy="953658"/>
          </a:xfrm>
        </p:grpSpPr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B9A758E1-FB99-9FE2-41AA-7F8CBF4B32D5}"/>
                </a:ext>
              </a:extLst>
            </p:cNvPr>
            <p:cNvSpPr/>
            <p:nvPr/>
          </p:nvSpPr>
          <p:spPr>
            <a:xfrm>
              <a:off x="3795148" y="1096574"/>
              <a:ext cx="953658" cy="95365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20000"/>
              </a:schemeClr>
            </a:solidFill>
            <a:ln>
              <a:solidFill>
                <a:srgbClr val="7EDC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endParaRPr>
            </a:p>
          </p:txBody>
        </p:sp>
        <p:sp>
          <p:nvSpPr>
            <p:cNvPr id="20" name="Oval 8">
              <a:extLst>
                <a:ext uri="{FF2B5EF4-FFF2-40B4-BE49-F238E27FC236}">
                  <a16:creationId xmlns:a16="http://schemas.microsoft.com/office/drawing/2014/main" id="{151E6062-27D5-E047-70B7-D35F1987A14F}"/>
                </a:ext>
              </a:extLst>
            </p:cNvPr>
            <p:cNvSpPr/>
            <p:nvPr/>
          </p:nvSpPr>
          <p:spPr>
            <a:xfrm>
              <a:off x="3941799" y="1223620"/>
              <a:ext cx="699566" cy="699566"/>
            </a:xfrm>
            <a:prstGeom prst="ellipse">
              <a:avLst/>
            </a:prstGeom>
            <a:solidFill>
              <a:srgbClr val="7ED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endParaRPr>
            </a:p>
          </p:txBody>
        </p:sp>
        <p:sp>
          <p:nvSpPr>
            <p:cNvPr id="21" name="TextBox 55">
              <a:extLst>
                <a:ext uri="{FF2B5EF4-FFF2-40B4-BE49-F238E27FC236}">
                  <a16:creationId xmlns:a16="http://schemas.microsoft.com/office/drawing/2014/main" id="{54BF0879-1FEF-08C6-0DB2-8F1D0DAC2391}"/>
                </a:ext>
              </a:extLst>
            </p:cNvPr>
            <p:cNvSpPr txBox="1"/>
            <p:nvPr/>
          </p:nvSpPr>
          <p:spPr>
            <a:xfrm>
              <a:off x="3885833" y="1348583"/>
              <a:ext cx="953658" cy="403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anose="00000500000000000000" pitchFamily="2" charset="0"/>
                  <a:ea typeface="Roboto Medium" panose="02000000000000000000" pitchFamily="2" charset="0"/>
                  <a:cs typeface="Poppins" panose="00000500000000000000" pitchFamily="2" charset="0"/>
                </a:rPr>
                <a:t>20%</a:t>
              </a:r>
            </a:p>
          </p:txBody>
        </p:sp>
      </p:grpSp>
      <p:sp>
        <p:nvSpPr>
          <p:cNvPr id="33" name="Retângulo 7">
            <a:extLst>
              <a:ext uri="{FF2B5EF4-FFF2-40B4-BE49-F238E27FC236}">
                <a16:creationId xmlns:a16="http://schemas.microsoft.com/office/drawing/2014/main" id="{FE029D6C-A1D5-ED04-B871-F222EC7A5450}"/>
              </a:ext>
            </a:extLst>
          </p:cNvPr>
          <p:cNvSpPr/>
          <p:nvPr/>
        </p:nvSpPr>
        <p:spPr>
          <a:xfrm>
            <a:off x="7362814" y="3374040"/>
            <a:ext cx="612000" cy="432000"/>
          </a:xfrm>
          <a:custGeom>
            <a:avLst/>
            <a:gdLst>
              <a:gd name="connsiteX0" fmla="*/ 0 w 453277"/>
              <a:gd name="connsiteY0" fmla="*/ 0 h 421640"/>
              <a:gd name="connsiteX1" fmla="*/ 453277 w 453277"/>
              <a:gd name="connsiteY1" fmla="*/ 0 h 421640"/>
              <a:gd name="connsiteX2" fmla="*/ 453277 w 453277"/>
              <a:gd name="connsiteY2" fmla="*/ 421640 h 421640"/>
              <a:gd name="connsiteX3" fmla="*/ 0 w 453277"/>
              <a:gd name="connsiteY3" fmla="*/ 421640 h 421640"/>
              <a:gd name="connsiteX4" fmla="*/ 0 w 453277"/>
              <a:gd name="connsiteY4" fmla="*/ 0 h 421640"/>
              <a:gd name="connsiteX0" fmla="*/ 0 w 453277"/>
              <a:gd name="connsiteY0" fmla="*/ 0 h 421640"/>
              <a:gd name="connsiteX1" fmla="*/ 453277 w 453277"/>
              <a:gd name="connsiteY1" fmla="*/ 0 h 421640"/>
              <a:gd name="connsiteX2" fmla="*/ 453277 w 453277"/>
              <a:gd name="connsiteY2" fmla="*/ 421640 h 421640"/>
              <a:gd name="connsiteX3" fmla="*/ 0 w 453277"/>
              <a:gd name="connsiteY3" fmla="*/ 421640 h 421640"/>
              <a:gd name="connsiteX4" fmla="*/ 0 w 453277"/>
              <a:gd name="connsiteY4" fmla="*/ 0 h 421640"/>
              <a:gd name="connsiteX0" fmla="*/ 0 w 453277"/>
              <a:gd name="connsiteY0" fmla="*/ 0 h 421640"/>
              <a:gd name="connsiteX1" fmla="*/ 453277 w 453277"/>
              <a:gd name="connsiteY1" fmla="*/ 0 h 421640"/>
              <a:gd name="connsiteX2" fmla="*/ 453277 w 453277"/>
              <a:gd name="connsiteY2" fmla="*/ 421640 h 421640"/>
              <a:gd name="connsiteX3" fmla="*/ 0 w 453277"/>
              <a:gd name="connsiteY3" fmla="*/ 421640 h 421640"/>
              <a:gd name="connsiteX4" fmla="*/ 0 w 453277"/>
              <a:gd name="connsiteY4" fmla="*/ 0 h 421640"/>
              <a:gd name="connsiteX0" fmla="*/ 0 w 453277"/>
              <a:gd name="connsiteY0" fmla="*/ 0 h 421640"/>
              <a:gd name="connsiteX1" fmla="*/ 453277 w 453277"/>
              <a:gd name="connsiteY1" fmla="*/ 0 h 421640"/>
              <a:gd name="connsiteX2" fmla="*/ 453277 w 453277"/>
              <a:gd name="connsiteY2" fmla="*/ 421640 h 421640"/>
              <a:gd name="connsiteX3" fmla="*/ 0 w 453277"/>
              <a:gd name="connsiteY3" fmla="*/ 421640 h 421640"/>
              <a:gd name="connsiteX4" fmla="*/ 0 w 453277"/>
              <a:gd name="connsiteY4" fmla="*/ 0 h 421640"/>
              <a:gd name="connsiteX0" fmla="*/ 0 w 453277"/>
              <a:gd name="connsiteY0" fmla="*/ 0 h 421640"/>
              <a:gd name="connsiteX1" fmla="*/ 453277 w 453277"/>
              <a:gd name="connsiteY1" fmla="*/ 0 h 421640"/>
              <a:gd name="connsiteX2" fmla="*/ 453277 w 453277"/>
              <a:gd name="connsiteY2" fmla="*/ 421640 h 421640"/>
              <a:gd name="connsiteX3" fmla="*/ 0 w 453277"/>
              <a:gd name="connsiteY3" fmla="*/ 421640 h 421640"/>
              <a:gd name="connsiteX4" fmla="*/ 0 w 453277"/>
              <a:gd name="connsiteY4" fmla="*/ 0 h 42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77" h="421640">
                <a:moveTo>
                  <a:pt x="0" y="0"/>
                </a:moveTo>
                <a:cubicBezTo>
                  <a:pt x="166332" y="142240"/>
                  <a:pt x="347905" y="116840"/>
                  <a:pt x="453277" y="0"/>
                </a:cubicBezTo>
                <a:lnTo>
                  <a:pt x="453277" y="421640"/>
                </a:lnTo>
                <a:cubicBezTo>
                  <a:pt x="322505" y="309880"/>
                  <a:pt x="156172" y="284480"/>
                  <a:pt x="0" y="42164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tângulo 7">
            <a:extLst>
              <a:ext uri="{FF2B5EF4-FFF2-40B4-BE49-F238E27FC236}">
                <a16:creationId xmlns:a16="http://schemas.microsoft.com/office/drawing/2014/main" id="{2DE4E11C-E33F-01F6-BAC4-C62C08619C43}"/>
              </a:ext>
            </a:extLst>
          </p:cNvPr>
          <p:cNvSpPr/>
          <p:nvPr/>
        </p:nvSpPr>
        <p:spPr>
          <a:xfrm>
            <a:off x="9256092" y="3374040"/>
            <a:ext cx="594359" cy="421640"/>
          </a:xfrm>
          <a:custGeom>
            <a:avLst/>
            <a:gdLst>
              <a:gd name="connsiteX0" fmla="*/ 0 w 453277"/>
              <a:gd name="connsiteY0" fmla="*/ 0 h 421640"/>
              <a:gd name="connsiteX1" fmla="*/ 453277 w 453277"/>
              <a:gd name="connsiteY1" fmla="*/ 0 h 421640"/>
              <a:gd name="connsiteX2" fmla="*/ 453277 w 453277"/>
              <a:gd name="connsiteY2" fmla="*/ 421640 h 421640"/>
              <a:gd name="connsiteX3" fmla="*/ 0 w 453277"/>
              <a:gd name="connsiteY3" fmla="*/ 421640 h 421640"/>
              <a:gd name="connsiteX4" fmla="*/ 0 w 453277"/>
              <a:gd name="connsiteY4" fmla="*/ 0 h 421640"/>
              <a:gd name="connsiteX0" fmla="*/ 0 w 453277"/>
              <a:gd name="connsiteY0" fmla="*/ 0 h 421640"/>
              <a:gd name="connsiteX1" fmla="*/ 453277 w 453277"/>
              <a:gd name="connsiteY1" fmla="*/ 0 h 421640"/>
              <a:gd name="connsiteX2" fmla="*/ 453277 w 453277"/>
              <a:gd name="connsiteY2" fmla="*/ 421640 h 421640"/>
              <a:gd name="connsiteX3" fmla="*/ 0 w 453277"/>
              <a:gd name="connsiteY3" fmla="*/ 421640 h 421640"/>
              <a:gd name="connsiteX4" fmla="*/ 0 w 453277"/>
              <a:gd name="connsiteY4" fmla="*/ 0 h 421640"/>
              <a:gd name="connsiteX0" fmla="*/ 0 w 453277"/>
              <a:gd name="connsiteY0" fmla="*/ 0 h 421640"/>
              <a:gd name="connsiteX1" fmla="*/ 453277 w 453277"/>
              <a:gd name="connsiteY1" fmla="*/ 0 h 421640"/>
              <a:gd name="connsiteX2" fmla="*/ 453277 w 453277"/>
              <a:gd name="connsiteY2" fmla="*/ 421640 h 421640"/>
              <a:gd name="connsiteX3" fmla="*/ 0 w 453277"/>
              <a:gd name="connsiteY3" fmla="*/ 421640 h 421640"/>
              <a:gd name="connsiteX4" fmla="*/ 0 w 453277"/>
              <a:gd name="connsiteY4" fmla="*/ 0 h 421640"/>
              <a:gd name="connsiteX0" fmla="*/ 0 w 453277"/>
              <a:gd name="connsiteY0" fmla="*/ 0 h 421640"/>
              <a:gd name="connsiteX1" fmla="*/ 453277 w 453277"/>
              <a:gd name="connsiteY1" fmla="*/ 0 h 421640"/>
              <a:gd name="connsiteX2" fmla="*/ 453277 w 453277"/>
              <a:gd name="connsiteY2" fmla="*/ 421640 h 421640"/>
              <a:gd name="connsiteX3" fmla="*/ 0 w 453277"/>
              <a:gd name="connsiteY3" fmla="*/ 421640 h 421640"/>
              <a:gd name="connsiteX4" fmla="*/ 0 w 453277"/>
              <a:gd name="connsiteY4" fmla="*/ 0 h 421640"/>
              <a:gd name="connsiteX0" fmla="*/ 0 w 453277"/>
              <a:gd name="connsiteY0" fmla="*/ 0 h 421640"/>
              <a:gd name="connsiteX1" fmla="*/ 453277 w 453277"/>
              <a:gd name="connsiteY1" fmla="*/ 0 h 421640"/>
              <a:gd name="connsiteX2" fmla="*/ 453277 w 453277"/>
              <a:gd name="connsiteY2" fmla="*/ 421640 h 421640"/>
              <a:gd name="connsiteX3" fmla="*/ 0 w 453277"/>
              <a:gd name="connsiteY3" fmla="*/ 421640 h 421640"/>
              <a:gd name="connsiteX4" fmla="*/ 0 w 453277"/>
              <a:gd name="connsiteY4" fmla="*/ 0 h 42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77" h="421640">
                <a:moveTo>
                  <a:pt x="0" y="0"/>
                </a:moveTo>
                <a:cubicBezTo>
                  <a:pt x="166332" y="142240"/>
                  <a:pt x="347905" y="116840"/>
                  <a:pt x="453277" y="0"/>
                </a:cubicBezTo>
                <a:lnTo>
                  <a:pt x="453277" y="421640"/>
                </a:lnTo>
                <a:cubicBezTo>
                  <a:pt x="322505" y="309880"/>
                  <a:pt x="156172" y="284480"/>
                  <a:pt x="0" y="42164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2771F399-ADF0-42EC-6E87-A9A81FA2FAA9}"/>
              </a:ext>
            </a:extLst>
          </p:cNvPr>
          <p:cNvSpPr/>
          <p:nvPr/>
        </p:nvSpPr>
        <p:spPr>
          <a:xfrm>
            <a:off x="5991604" y="2864860"/>
            <a:ext cx="1440000" cy="1440000"/>
          </a:xfrm>
          <a:prstGeom prst="ellipse">
            <a:avLst/>
          </a:prstGeom>
          <a:solidFill>
            <a:srgbClr val="DCB93C"/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DCB93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1250A4AF-A9AA-6D0A-43DC-0F74D26608BB}"/>
              </a:ext>
            </a:extLst>
          </p:cNvPr>
          <p:cNvSpPr/>
          <p:nvPr/>
        </p:nvSpPr>
        <p:spPr>
          <a:xfrm>
            <a:off x="7884881" y="2864860"/>
            <a:ext cx="1440000" cy="1440000"/>
          </a:xfrm>
          <a:prstGeom prst="ellipse">
            <a:avLst/>
          </a:prstGeom>
          <a:solidFill>
            <a:srgbClr val="1FEDCB"/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7EAE10F2-4C5F-8901-8616-9CAB112D7A43}"/>
              </a:ext>
            </a:extLst>
          </p:cNvPr>
          <p:cNvSpPr/>
          <p:nvPr/>
        </p:nvSpPr>
        <p:spPr>
          <a:xfrm>
            <a:off x="9778158" y="2864860"/>
            <a:ext cx="1440000" cy="1440000"/>
          </a:xfrm>
          <a:prstGeom prst="ellipse">
            <a:avLst/>
          </a:prstGeom>
          <a:solidFill>
            <a:srgbClr val="12B5F1"/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6647A2C-3EBA-B3C6-240B-4A0C5BEC8D20}"/>
              </a:ext>
            </a:extLst>
          </p:cNvPr>
          <p:cNvSpPr txBox="1"/>
          <p:nvPr/>
        </p:nvSpPr>
        <p:spPr>
          <a:xfrm>
            <a:off x="5434905" y="994443"/>
            <a:ext cx="27457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Ganhos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Ambientais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Contribui com a descarbonização.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EA5856C0-01E3-F97C-F1D0-FC42656BC4F3}"/>
              </a:ext>
            </a:extLst>
          </p:cNvPr>
          <p:cNvSpPr txBox="1"/>
          <p:nvPr/>
        </p:nvSpPr>
        <p:spPr>
          <a:xfrm>
            <a:off x="7232004" y="4463357"/>
            <a:ext cx="27457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Mais Fiscalização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Na cadeia de combustíveis. 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24BE5AEF-8268-A965-4B9A-8DDD4849F322}"/>
              </a:ext>
            </a:extLst>
          </p:cNvPr>
          <p:cNvSpPr txBox="1"/>
          <p:nvPr/>
        </p:nvSpPr>
        <p:spPr>
          <a:xfrm>
            <a:off x="9055587" y="1020809"/>
            <a:ext cx="28851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Qualidade Exportação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Aprovado pela Europa e Estados Unidos.</a:t>
            </a:r>
          </a:p>
        </p:txBody>
      </p:sp>
      <p:grpSp>
        <p:nvGrpSpPr>
          <p:cNvPr id="44" name="Group 169">
            <a:extLst>
              <a:ext uri="{FF2B5EF4-FFF2-40B4-BE49-F238E27FC236}">
                <a16:creationId xmlns:a16="http://schemas.microsoft.com/office/drawing/2014/main" id="{0DB21AB3-3231-C75E-0606-9202818978C1}"/>
              </a:ext>
            </a:extLst>
          </p:cNvPr>
          <p:cNvGrpSpPr/>
          <p:nvPr/>
        </p:nvGrpSpPr>
        <p:grpSpPr>
          <a:xfrm>
            <a:off x="6266439" y="3281330"/>
            <a:ext cx="782679" cy="587823"/>
            <a:chOff x="5775325" y="3484563"/>
            <a:chExt cx="714376" cy="525462"/>
          </a:xfrm>
          <a:solidFill>
            <a:schemeClr val="bg1"/>
          </a:solidFill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5944B4FC-B7C7-E98E-CE60-04995EE12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325" y="3662363"/>
              <a:ext cx="350838" cy="314325"/>
            </a:xfrm>
            <a:custGeom>
              <a:avLst/>
              <a:gdLst>
                <a:gd name="T0" fmla="*/ 0 w 52"/>
                <a:gd name="T1" fmla="*/ 3 h 46"/>
                <a:gd name="T2" fmla="*/ 13 w 52"/>
                <a:gd name="T3" fmla="*/ 12 h 46"/>
                <a:gd name="T4" fmla="*/ 23 w 52"/>
                <a:gd name="T5" fmla="*/ 34 h 46"/>
                <a:gd name="T6" fmla="*/ 42 w 52"/>
                <a:gd name="T7" fmla="*/ 45 h 46"/>
                <a:gd name="T8" fmla="*/ 27 w 52"/>
                <a:gd name="T9" fmla="*/ 17 h 46"/>
                <a:gd name="T10" fmla="*/ 45 w 52"/>
                <a:gd name="T11" fmla="*/ 44 h 46"/>
                <a:gd name="T12" fmla="*/ 50 w 52"/>
                <a:gd name="T13" fmla="*/ 29 h 46"/>
                <a:gd name="T14" fmla="*/ 0 w 52"/>
                <a:gd name="T15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46">
                  <a:moveTo>
                    <a:pt x="0" y="3"/>
                  </a:moveTo>
                  <a:cubicBezTo>
                    <a:pt x="6" y="5"/>
                    <a:pt x="10" y="7"/>
                    <a:pt x="13" y="12"/>
                  </a:cubicBezTo>
                  <a:cubicBezTo>
                    <a:pt x="18" y="20"/>
                    <a:pt x="19" y="26"/>
                    <a:pt x="23" y="34"/>
                  </a:cubicBezTo>
                  <a:cubicBezTo>
                    <a:pt x="28" y="44"/>
                    <a:pt x="38" y="46"/>
                    <a:pt x="42" y="45"/>
                  </a:cubicBezTo>
                  <a:cubicBezTo>
                    <a:pt x="42" y="36"/>
                    <a:pt x="36" y="24"/>
                    <a:pt x="27" y="17"/>
                  </a:cubicBezTo>
                  <a:cubicBezTo>
                    <a:pt x="38" y="24"/>
                    <a:pt x="44" y="33"/>
                    <a:pt x="45" y="44"/>
                  </a:cubicBezTo>
                  <a:cubicBezTo>
                    <a:pt x="45" y="44"/>
                    <a:pt x="52" y="39"/>
                    <a:pt x="50" y="29"/>
                  </a:cubicBezTo>
                  <a:cubicBezTo>
                    <a:pt x="46" y="5"/>
                    <a:pt x="18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F7C3C04B-BC8B-8FB1-24A4-D9AE83137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3484563"/>
              <a:ext cx="417513" cy="525462"/>
            </a:xfrm>
            <a:custGeom>
              <a:avLst/>
              <a:gdLst>
                <a:gd name="T0" fmla="*/ 0 w 62"/>
                <a:gd name="T1" fmla="*/ 38 h 77"/>
                <a:gd name="T2" fmla="*/ 8 w 62"/>
                <a:gd name="T3" fmla="*/ 56 h 77"/>
                <a:gd name="T4" fmla="*/ 5 w 62"/>
                <a:gd name="T5" fmla="*/ 70 h 77"/>
                <a:gd name="T6" fmla="*/ 10 w 62"/>
                <a:gd name="T7" fmla="*/ 74 h 77"/>
                <a:gd name="T8" fmla="*/ 29 w 62"/>
                <a:gd name="T9" fmla="*/ 29 h 77"/>
                <a:gd name="T10" fmla="*/ 13 w 62"/>
                <a:gd name="T11" fmla="*/ 75 h 77"/>
                <a:gd name="T12" fmla="*/ 39 w 62"/>
                <a:gd name="T13" fmla="*/ 52 h 77"/>
                <a:gd name="T14" fmla="*/ 46 w 62"/>
                <a:gd name="T15" fmla="*/ 18 h 77"/>
                <a:gd name="T16" fmla="*/ 62 w 62"/>
                <a:gd name="T17" fmla="*/ 0 h 77"/>
                <a:gd name="T18" fmla="*/ 0 w 62"/>
                <a:gd name="T19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77">
                  <a:moveTo>
                    <a:pt x="0" y="38"/>
                  </a:moveTo>
                  <a:cubicBezTo>
                    <a:pt x="5" y="43"/>
                    <a:pt x="7" y="48"/>
                    <a:pt x="8" y="56"/>
                  </a:cubicBezTo>
                  <a:cubicBezTo>
                    <a:pt x="9" y="61"/>
                    <a:pt x="7" y="66"/>
                    <a:pt x="5" y="70"/>
                  </a:cubicBezTo>
                  <a:cubicBezTo>
                    <a:pt x="6" y="73"/>
                    <a:pt x="10" y="74"/>
                    <a:pt x="10" y="74"/>
                  </a:cubicBezTo>
                  <a:cubicBezTo>
                    <a:pt x="11" y="56"/>
                    <a:pt x="14" y="42"/>
                    <a:pt x="29" y="29"/>
                  </a:cubicBezTo>
                  <a:cubicBezTo>
                    <a:pt x="17" y="42"/>
                    <a:pt x="12" y="62"/>
                    <a:pt x="13" y="75"/>
                  </a:cubicBezTo>
                  <a:cubicBezTo>
                    <a:pt x="21" y="77"/>
                    <a:pt x="35" y="69"/>
                    <a:pt x="39" y="52"/>
                  </a:cubicBezTo>
                  <a:cubicBezTo>
                    <a:pt x="43" y="39"/>
                    <a:pt x="41" y="30"/>
                    <a:pt x="46" y="18"/>
                  </a:cubicBezTo>
                  <a:cubicBezTo>
                    <a:pt x="50" y="9"/>
                    <a:pt x="55" y="5"/>
                    <a:pt x="62" y="0"/>
                  </a:cubicBezTo>
                  <a:cubicBezTo>
                    <a:pt x="40" y="1"/>
                    <a:pt x="8" y="13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Freeform 5">
            <a:extLst>
              <a:ext uri="{FF2B5EF4-FFF2-40B4-BE49-F238E27FC236}">
                <a16:creationId xmlns:a16="http://schemas.microsoft.com/office/drawing/2014/main" id="{452DF576-A4A9-FE3C-D7A0-FDC2E12635CD}"/>
              </a:ext>
            </a:extLst>
          </p:cNvPr>
          <p:cNvSpPr>
            <a:spLocks noEditPoints="1"/>
          </p:cNvSpPr>
          <p:nvPr/>
        </p:nvSpPr>
        <p:spPr bwMode="auto">
          <a:xfrm>
            <a:off x="10180895" y="3254034"/>
            <a:ext cx="594359" cy="606872"/>
          </a:xfrm>
          <a:custGeom>
            <a:avLst/>
            <a:gdLst>
              <a:gd name="T0" fmla="*/ 0 w 124"/>
              <a:gd name="T1" fmla="*/ 62 h 124"/>
              <a:gd name="T2" fmla="*/ 124 w 124"/>
              <a:gd name="T3" fmla="*/ 62 h 124"/>
              <a:gd name="T4" fmla="*/ 116 w 124"/>
              <a:gd name="T5" fmla="*/ 60 h 124"/>
              <a:gd name="T6" fmla="*/ 87 w 124"/>
              <a:gd name="T7" fmla="*/ 35 h 124"/>
              <a:gd name="T8" fmla="*/ 116 w 124"/>
              <a:gd name="T9" fmla="*/ 60 h 124"/>
              <a:gd name="T10" fmla="*/ 43 w 124"/>
              <a:gd name="T11" fmla="*/ 95 h 124"/>
              <a:gd name="T12" fmla="*/ 60 w 124"/>
              <a:gd name="T13" fmla="*/ 116 h 124"/>
              <a:gd name="T14" fmla="*/ 64 w 124"/>
              <a:gd name="T15" fmla="*/ 8 h 124"/>
              <a:gd name="T16" fmla="*/ 64 w 124"/>
              <a:gd name="T17" fmla="*/ 36 h 124"/>
              <a:gd name="T18" fmla="*/ 64 w 124"/>
              <a:gd name="T19" fmla="*/ 8 h 124"/>
              <a:gd name="T20" fmla="*/ 100 w 124"/>
              <a:gd name="T21" fmla="*/ 23 h 124"/>
              <a:gd name="T22" fmla="*/ 71 w 124"/>
              <a:gd name="T23" fmla="*/ 9 h 124"/>
              <a:gd name="T24" fmla="*/ 60 w 124"/>
              <a:gd name="T25" fmla="*/ 36 h 124"/>
              <a:gd name="T26" fmla="*/ 60 w 124"/>
              <a:gd name="T27" fmla="*/ 8 h 124"/>
              <a:gd name="T28" fmla="*/ 38 w 124"/>
              <a:gd name="T29" fmla="*/ 31 h 124"/>
              <a:gd name="T30" fmla="*/ 53 w 124"/>
              <a:gd name="T31" fmla="*/ 9 h 124"/>
              <a:gd name="T32" fmla="*/ 40 w 124"/>
              <a:gd name="T33" fmla="*/ 36 h 124"/>
              <a:gd name="T34" fmla="*/ 60 w 124"/>
              <a:gd name="T35" fmla="*/ 60 h 124"/>
              <a:gd name="T36" fmla="*/ 40 w 124"/>
              <a:gd name="T37" fmla="*/ 36 h 124"/>
              <a:gd name="T38" fmla="*/ 60 w 124"/>
              <a:gd name="T39" fmla="*/ 88 h 124"/>
              <a:gd name="T40" fmla="*/ 36 w 124"/>
              <a:gd name="T41" fmla="*/ 64 h 124"/>
              <a:gd name="T42" fmla="*/ 53 w 124"/>
              <a:gd name="T43" fmla="*/ 115 h 124"/>
              <a:gd name="T44" fmla="*/ 40 w 124"/>
              <a:gd name="T45" fmla="*/ 96 h 124"/>
              <a:gd name="T46" fmla="*/ 64 w 124"/>
              <a:gd name="T47" fmla="*/ 116 h 124"/>
              <a:gd name="T48" fmla="*/ 81 w 124"/>
              <a:gd name="T49" fmla="*/ 95 h 124"/>
              <a:gd name="T50" fmla="*/ 64 w 124"/>
              <a:gd name="T51" fmla="*/ 116 h 124"/>
              <a:gd name="T52" fmla="*/ 97 w 124"/>
              <a:gd name="T53" fmla="*/ 103 h 124"/>
              <a:gd name="T54" fmla="*/ 84 w 124"/>
              <a:gd name="T55" fmla="*/ 96 h 124"/>
              <a:gd name="T56" fmla="*/ 64 w 124"/>
              <a:gd name="T57" fmla="*/ 88 h 124"/>
              <a:gd name="T58" fmla="*/ 88 w 124"/>
              <a:gd name="T59" fmla="*/ 64 h 124"/>
              <a:gd name="T60" fmla="*/ 64 w 124"/>
              <a:gd name="T61" fmla="*/ 60 h 124"/>
              <a:gd name="T62" fmla="*/ 84 w 124"/>
              <a:gd name="T63" fmla="*/ 36 h 124"/>
              <a:gd name="T64" fmla="*/ 64 w 124"/>
              <a:gd name="T65" fmla="*/ 60 h 124"/>
              <a:gd name="T66" fmla="*/ 37 w 124"/>
              <a:gd name="T67" fmla="*/ 35 h 124"/>
              <a:gd name="T68" fmla="*/ 8 w 124"/>
              <a:gd name="T69" fmla="*/ 60 h 124"/>
              <a:gd name="T70" fmla="*/ 8 w 124"/>
              <a:gd name="T71" fmla="*/ 64 h 124"/>
              <a:gd name="T72" fmla="*/ 38 w 124"/>
              <a:gd name="T73" fmla="*/ 93 h 124"/>
              <a:gd name="T74" fmla="*/ 8 w 124"/>
              <a:gd name="T75" fmla="*/ 64 h 124"/>
              <a:gd name="T76" fmla="*/ 86 w 124"/>
              <a:gd name="T77" fmla="*/ 93 h 124"/>
              <a:gd name="T78" fmla="*/ 116 w 124"/>
              <a:gd name="T79" fmla="*/ 6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4" h="124">
                <a:moveTo>
                  <a:pt x="62" y="0"/>
                </a:moveTo>
                <a:cubicBezTo>
                  <a:pt x="28" y="0"/>
                  <a:pt x="0" y="28"/>
                  <a:pt x="0" y="62"/>
                </a:cubicBezTo>
                <a:cubicBezTo>
                  <a:pt x="0" y="96"/>
                  <a:pt x="28" y="124"/>
                  <a:pt x="62" y="124"/>
                </a:cubicBezTo>
                <a:cubicBezTo>
                  <a:pt x="96" y="124"/>
                  <a:pt x="124" y="96"/>
                  <a:pt x="124" y="62"/>
                </a:cubicBezTo>
                <a:cubicBezTo>
                  <a:pt x="124" y="28"/>
                  <a:pt x="96" y="0"/>
                  <a:pt x="62" y="0"/>
                </a:cubicBezTo>
                <a:close/>
                <a:moveTo>
                  <a:pt x="116" y="60"/>
                </a:moveTo>
                <a:cubicBezTo>
                  <a:pt x="92" y="60"/>
                  <a:pt x="92" y="60"/>
                  <a:pt x="92" y="60"/>
                </a:cubicBezTo>
                <a:cubicBezTo>
                  <a:pt x="92" y="51"/>
                  <a:pt x="90" y="43"/>
                  <a:pt x="87" y="35"/>
                </a:cubicBezTo>
                <a:cubicBezTo>
                  <a:pt x="93" y="33"/>
                  <a:pt x="98" y="30"/>
                  <a:pt x="102" y="26"/>
                </a:cubicBezTo>
                <a:cubicBezTo>
                  <a:pt x="110" y="35"/>
                  <a:pt x="115" y="47"/>
                  <a:pt x="116" y="60"/>
                </a:cubicBezTo>
                <a:close/>
                <a:moveTo>
                  <a:pt x="60" y="116"/>
                </a:moveTo>
                <a:cubicBezTo>
                  <a:pt x="53" y="110"/>
                  <a:pt x="48" y="103"/>
                  <a:pt x="43" y="95"/>
                </a:cubicBezTo>
                <a:cubicBezTo>
                  <a:pt x="49" y="93"/>
                  <a:pt x="54" y="92"/>
                  <a:pt x="60" y="92"/>
                </a:cubicBezTo>
                <a:cubicBezTo>
                  <a:pt x="60" y="116"/>
                  <a:pt x="60" y="116"/>
                  <a:pt x="60" y="116"/>
                </a:cubicBezTo>
                <a:cubicBezTo>
                  <a:pt x="60" y="116"/>
                  <a:pt x="60" y="116"/>
                  <a:pt x="60" y="116"/>
                </a:cubicBezTo>
                <a:close/>
                <a:moveTo>
                  <a:pt x="64" y="8"/>
                </a:moveTo>
                <a:cubicBezTo>
                  <a:pt x="72" y="14"/>
                  <a:pt x="78" y="23"/>
                  <a:pt x="82" y="33"/>
                </a:cubicBezTo>
                <a:cubicBezTo>
                  <a:pt x="76" y="35"/>
                  <a:pt x="70" y="36"/>
                  <a:pt x="64" y="36"/>
                </a:cubicBezTo>
                <a:cubicBezTo>
                  <a:pt x="64" y="8"/>
                  <a:pt x="64" y="8"/>
                  <a:pt x="64" y="8"/>
                </a:cubicBezTo>
                <a:cubicBezTo>
                  <a:pt x="64" y="8"/>
                  <a:pt x="64" y="8"/>
                  <a:pt x="64" y="8"/>
                </a:cubicBezTo>
                <a:close/>
                <a:moveTo>
                  <a:pt x="71" y="9"/>
                </a:moveTo>
                <a:cubicBezTo>
                  <a:pt x="82" y="11"/>
                  <a:pt x="92" y="16"/>
                  <a:pt x="100" y="23"/>
                </a:cubicBezTo>
                <a:cubicBezTo>
                  <a:pt x="95" y="26"/>
                  <a:pt x="91" y="29"/>
                  <a:pt x="86" y="31"/>
                </a:cubicBezTo>
                <a:cubicBezTo>
                  <a:pt x="82" y="23"/>
                  <a:pt x="77" y="15"/>
                  <a:pt x="71" y="9"/>
                </a:cubicBezTo>
                <a:close/>
                <a:moveTo>
                  <a:pt x="60" y="8"/>
                </a:moveTo>
                <a:cubicBezTo>
                  <a:pt x="60" y="36"/>
                  <a:pt x="60" y="36"/>
                  <a:pt x="60" y="36"/>
                </a:cubicBezTo>
                <a:cubicBezTo>
                  <a:pt x="54" y="36"/>
                  <a:pt x="48" y="35"/>
                  <a:pt x="42" y="33"/>
                </a:cubicBezTo>
                <a:cubicBezTo>
                  <a:pt x="46" y="23"/>
                  <a:pt x="52" y="14"/>
                  <a:pt x="60" y="8"/>
                </a:cubicBezTo>
                <a:cubicBezTo>
                  <a:pt x="60" y="8"/>
                  <a:pt x="60" y="8"/>
                  <a:pt x="60" y="8"/>
                </a:cubicBezTo>
                <a:close/>
                <a:moveTo>
                  <a:pt x="38" y="31"/>
                </a:moveTo>
                <a:cubicBezTo>
                  <a:pt x="33" y="29"/>
                  <a:pt x="29" y="26"/>
                  <a:pt x="24" y="23"/>
                </a:cubicBezTo>
                <a:cubicBezTo>
                  <a:pt x="32" y="16"/>
                  <a:pt x="42" y="11"/>
                  <a:pt x="53" y="9"/>
                </a:cubicBezTo>
                <a:cubicBezTo>
                  <a:pt x="47" y="15"/>
                  <a:pt x="42" y="23"/>
                  <a:pt x="38" y="31"/>
                </a:cubicBezTo>
                <a:close/>
                <a:moveTo>
                  <a:pt x="40" y="36"/>
                </a:moveTo>
                <a:cubicBezTo>
                  <a:pt x="47" y="38"/>
                  <a:pt x="53" y="40"/>
                  <a:pt x="60" y="40"/>
                </a:cubicBezTo>
                <a:cubicBezTo>
                  <a:pt x="60" y="60"/>
                  <a:pt x="60" y="60"/>
                  <a:pt x="60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6" y="52"/>
                  <a:pt x="38" y="44"/>
                  <a:pt x="40" y="36"/>
                </a:cubicBezTo>
                <a:close/>
                <a:moveTo>
                  <a:pt x="60" y="64"/>
                </a:moveTo>
                <a:cubicBezTo>
                  <a:pt x="60" y="88"/>
                  <a:pt x="60" y="88"/>
                  <a:pt x="60" y="88"/>
                </a:cubicBezTo>
                <a:cubicBezTo>
                  <a:pt x="54" y="88"/>
                  <a:pt x="48" y="89"/>
                  <a:pt x="42" y="91"/>
                </a:cubicBezTo>
                <a:cubicBezTo>
                  <a:pt x="38" y="83"/>
                  <a:pt x="36" y="74"/>
                  <a:pt x="36" y="64"/>
                </a:cubicBezTo>
                <a:lnTo>
                  <a:pt x="60" y="64"/>
                </a:lnTo>
                <a:close/>
                <a:moveTo>
                  <a:pt x="53" y="115"/>
                </a:moveTo>
                <a:cubicBezTo>
                  <a:pt x="43" y="114"/>
                  <a:pt x="34" y="109"/>
                  <a:pt x="27" y="103"/>
                </a:cubicBezTo>
                <a:cubicBezTo>
                  <a:pt x="31" y="100"/>
                  <a:pt x="35" y="98"/>
                  <a:pt x="40" y="96"/>
                </a:cubicBezTo>
                <a:cubicBezTo>
                  <a:pt x="43" y="103"/>
                  <a:pt x="48" y="110"/>
                  <a:pt x="53" y="115"/>
                </a:cubicBezTo>
                <a:close/>
                <a:moveTo>
                  <a:pt x="64" y="116"/>
                </a:moveTo>
                <a:cubicBezTo>
                  <a:pt x="64" y="92"/>
                  <a:pt x="64" y="92"/>
                  <a:pt x="64" y="92"/>
                </a:cubicBezTo>
                <a:cubicBezTo>
                  <a:pt x="70" y="92"/>
                  <a:pt x="75" y="93"/>
                  <a:pt x="81" y="95"/>
                </a:cubicBezTo>
                <a:cubicBezTo>
                  <a:pt x="76" y="103"/>
                  <a:pt x="71" y="110"/>
                  <a:pt x="64" y="116"/>
                </a:cubicBezTo>
                <a:cubicBezTo>
                  <a:pt x="64" y="116"/>
                  <a:pt x="64" y="116"/>
                  <a:pt x="64" y="116"/>
                </a:cubicBezTo>
                <a:close/>
                <a:moveTo>
                  <a:pt x="84" y="96"/>
                </a:moveTo>
                <a:cubicBezTo>
                  <a:pt x="89" y="98"/>
                  <a:pt x="93" y="100"/>
                  <a:pt x="97" y="103"/>
                </a:cubicBezTo>
                <a:cubicBezTo>
                  <a:pt x="90" y="109"/>
                  <a:pt x="81" y="114"/>
                  <a:pt x="71" y="115"/>
                </a:cubicBezTo>
                <a:cubicBezTo>
                  <a:pt x="76" y="110"/>
                  <a:pt x="81" y="103"/>
                  <a:pt x="84" y="96"/>
                </a:cubicBezTo>
                <a:close/>
                <a:moveTo>
                  <a:pt x="82" y="91"/>
                </a:moveTo>
                <a:cubicBezTo>
                  <a:pt x="76" y="89"/>
                  <a:pt x="70" y="88"/>
                  <a:pt x="64" y="88"/>
                </a:cubicBezTo>
                <a:cubicBezTo>
                  <a:pt x="64" y="64"/>
                  <a:pt x="64" y="64"/>
                  <a:pt x="64" y="64"/>
                </a:cubicBezTo>
                <a:cubicBezTo>
                  <a:pt x="88" y="64"/>
                  <a:pt x="88" y="64"/>
                  <a:pt x="88" y="64"/>
                </a:cubicBezTo>
                <a:cubicBezTo>
                  <a:pt x="88" y="74"/>
                  <a:pt x="86" y="83"/>
                  <a:pt x="82" y="91"/>
                </a:cubicBezTo>
                <a:close/>
                <a:moveTo>
                  <a:pt x="64" y="60"/>
                </a:moveTo>
                <a:cubicBezTo>
                  <a:pt x="64" y="40"/>
                  <a:pt x="64" y="40"/>
                  <a:pt x="64" y="40"/>
                </a:cubicBezTo>
                <a:cubicBezTo>
                  <a:pt x="71" y="40"/>
                  <a:pt x="77" y="38"/>
                  <a:pt x="84" y="36"/>
                </a:cubicBezTo>
                <a:cubicBezTo>
                  <a:pt x="86" y="44"/>
                  <a:pt x="88" y="52"/>
                  <a:pt x="88" y="60"/>
                </a:cubicBezTo>
                <a:lnTo>
                  <a:pt x="64" y="60"/>
                </a:lnTo>
                <a:close/>
                <a:moveTo>
                  <a:pt x="22" y="26"/>
                </a:moveTo>
                <a:cubicBezTo>
                  <a:pt x="26" y="30"/>
                  <a:pt x="31" y="33"/>
                  <a:pt x="37" y="35"/>
                </a:cubicBezTo>
                <a:cubicBezTo>
                  <a:pt x="34" y="43"/>
                  <a:pt x="32" y="51"/>
                  <a:pt x="32" y="60"/>
                </a:cubicBezTo>
                <a:cubicBezTo>
                  <a:pt x="8" y="60"/>
                  <a:pt x="8" y="60"/>
                  <a:pt x="8" y="60"/>
                </a:cubicBezTo>
                <a:cubicBezTo>
                  <a:pt x="9" y="47"/>
                  <a:pt x="14" y="35"/>
                  <a:pt x="22" y="26"/>
                </a:cubicBezTo>
                <a:close/>
                <a:moveTo>
                  <a:pt x="8" y="64"/>
                </a:moveTo>
                <a:cubicBezTo>
                  <a:pt x="32" y="64"/>
                  <a:pt x="32" y="64"/>
                  <a:pt x="32" y="64"/>
                </a:cubicBezTo>
                <a:cubicBezTo>
                  <a:pt x="32" y="74"/>
                  <a:pt x="34" y="84"/>
                  <a:pt x="38" y="93"/>
                </a:cubicBezTo>
                <a:cubicBezTo>
                  <a:pt x="33" y="95"/>
                  <a:pt x="28" y="97"/>
                  <a:pt x="24" y="100"/>
                </a:cubicBezTo>
                <a:cubicBezTo>
                  <a:pt x="15" y="91"/>
                  <a:pt x="9" y="78"/>
                  <a:pt x="8" y="64"/>
                </a:cubicBezTo>
                <a:close/>
                <a:moveTo>
                  <a:pt x="100" y="100"/>
                </a:moveTo>
                <a:cubicBezTo>
                  <a:pt x="96" y="97"/>
                  <a:pt x="91" y="95"/>
                  <a:pt x="86" y="93"/>
                </a:cubicBezTo>
                <a:cubicBezTo>
                  <a:pt x="90" y="84"/>
                  <a:pt x="92" y="74"/>
                  <a:pt x="92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5" y="78"/>
                  <a:pt x="109" y="91"/>
                  <a:pt x="100" y="1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24">
            <a:extLst>
              <a:ext uri="{FF2B5EF4-FFF2-40B4-BE49-F238E27FC236}">
                <a16:creationId xmlns:a16="http://schemas.microsoft.com/office/drawing/2014/main" id="{31706431-F1CA-7C1F-09D1-F36643F2BA61}"/>
              </a:ext>
            </a:extLst>
          </p:cNvPr>
          <p:cNvGrpSpPr/>
          <p:nvPr/>
        </p:nvGrpSpPr>
        <p:grpSpPr>
          <a:xfrm>
            <a:off x="8302230" y="3172146"/>
            <a:ext cx="679942" cy="678478"/>
            <a:chOff x="4913313" y="1749426"/>
            <a:chExt cx="558800" cy="546100"/>
          </a:xfrm>
          <a:solidFill>
            <a:schemeClr val="bg1"/>
          </a:solidFill>
        </p:grpSpPr>
        <p:sp>
          <p:nvSpPr>
            <p:cNvPr id="49" name="Freeform 80">
              <a:extLst>
                <a:ext uri="{FF2B5EF4-FFF2-40B4-BE49-F238E27FC236}">
                  <a16:creationId xmlns:a16="http://schemas.microsoft.com/office/drawing/2014/main" id="{84CD18D1-1456-F552-F496-8BA93482C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3313" y="1795463"/>
              <a:ext cx="463550" cy="500063"/>
            </a:xfrm>
            <a:custGeom>
              <a:avLst/>
              <a:gdLst>
                <a:gd name="T0" fmla="*/ 200 w 208"/>
                <a:gd name="T1" fmla="*/ 224 h 224"/>
                <a:gd name="T2" fmla="*/ 8 w 208"/>
                <a:gd name="T3" fmla="*/ 224 h 224"/>
                <a:gd name="T4" fmla="*/ 0 w 208"/>
                <a:gd name="T5" fmla="*/ 216 h 224"/>
                <a:gd name="T6" fmla="*/ 0 w 208"/>
                <a:gd name="T7" fmla="*/ 8 h 224"/>
                <a:gd name="T8" fmla="*/ 8 w 208"/>
                <a:gd name="T9" fmla="*/ 0 h 224"/>
                <a:gd name="T10" fmla="*/ 169 w 208"/>
                <a:gd name="T11" fmla="*/ 0 h 224"/>
                <a:gd name="T12" fmla="*/ 177 w 208"/>
                <a:gd name="T13" fmla="*/ 8 h 224"/>
                <a:gd name="T14" fmla="*/ 169 w 208"/>
                <a:gd name="T15" fmla="*/ 16 h 224"/>
                <a:gd name="T16" fmla="*/ 16 w 208"/>
                <a:gd name="T17" fmla="*/ 16 h 224"/>
                <a:gd name="T18" fmla="*/ 16 w 208"/>
                <a:gd name="T19" fmla="*/ 208 h 224"/>
                <a:gd name="T20" fmla="*/ 192 w 208"/>
                <a:gd name="T21" fmla="*/ 208 h 224"/>
                <a:gd name="T22" fmla="*/ 192 w 208"/>
                <a:gd name="T23" fmla="*/ 90 h 224"/>
                <a:gd name="T24" fmla="*/ 200 w 208"/>
                <a:gd name="T25" fmla="*/ 82 h 224"/>
                <a:gd name="T26" fmla="*/ 208 w 208"/>
                <a:gd name="T27" fmla="*/ 90 h 224"/>
                <a:gd name="T28" fmla="*/ 208 w 208"/>
                <a:gd name="T29" fmla="*/ 216 h 224"/>
                <a:gd name="T30" fmla="*/ 200 w 208"/>
                <a:gd name="T31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8" h="224">
                  <a:moveTo>
                    <a:pt x="200" y="224"/>
                  </a:moveTo>
                  <a:cubicBezTo>
                    <a:pt x="8" y="224"/>
                    <a:pt x="8" y="224"/>
                    <a:pt x="8" y="224"/>
                  </a:cubicBezTo>
                  <a:cubicBezTo>
                    <a:pt x="4" y="224"/>
                    <a:pt x="0" y="220"/>
                    <a:pt x="0" y="21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174" y="0"/>
                    <a:pt x="177" y="4"/>
                    <a:pt x="177" y="8"/>
                  </a:cubicBezTo>
                  <a:cubicBezTo>
                    <a:pt x="177" y="12"/>
                    <a:pt x="174" y="16"/>
                    <a:pt x="169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92" y="208"/>
                    <a:pt x="192" y="208"/>
                    <a:pt x="192" y="208"/>
                  </a:cubicBezTo>
                  <a:cubicBezTo>
                    <a:pt x="192" y="90"/>
                    <a:pt x="192" y="90"/>
                    <a:pt x="192" y="90"/>
                  </a:cubicBezTo>
                  <a:cubicBezTo>
                    <a:pt x="192" y="85"/>
                    <a:pt x="196" y="82"/>
                    <a:pt x="200" y="82"/>
                  </a:cubicBezTo>
                  <a:cubicBezTo>
                    <a:pt x="204" y="82"/>
                    <a:pt x="208" y="85"/>
                    <a:pt x="208" y="90"/>
                  </a:cubicBezTo>
                  <a:cubicBezTo>
                    <a:pt x="208" y="216"/>
                    <a:pt x="208" y="216"/>
                    <a:pt x="208" y="216"/>
                  </a:cubicBezTo>
                  <a:cubicBezTo>
                    <a:pt x="208" y="220"/>
                    <a:pt x="204" y="224"/>
                    <a:pt x="200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81">
              <a:extLst>
                <a:ext uri="{FF2B5EF4-FFF2-40B4-BE49-F238E27FC236}">
                  <a16:creationId xmlns:a16="http://schemas.microsoft.com/office/drawing/2014/main" id="{C50861FF-F2E6-F099-948D-9A25F4CA20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4925" y="1749426"/>
              <a:ext cx="357188" cy="354013"/>
            </a:xfrm>
            <a:custGeom>
              <a:avLst/>
              <a:gdLst>
                <a:gd name="T0" fmla="*/ 6 w 160"/>
                <a:gd name="T1" fmla="*/ 159 h 159"/>
                <a:gd name="T2" fmla="*/ 2 w 160"/>
                <a:gd name="T3" fmla="*/ 157 h 159"/>
                <a:gd name="T4" fmla="*/ 1 w 160"/>
                <a:gd name="T5" fmla="*/ 151 h 159"/>
                <a:gd name="T6" fmla="*/ 14 w 160"/>
                <a:gd name="T7" fmla="*/ 118 h 159"/>
                <a:gd name="T8" fmla="*/ 16 w 160"/>
                <a:gd name="T9" fmla="*/ 116 h 159"/>
                <a:gd name="T10" fmla="*/ 127 w 160"/>
                <a:gd name="T11" fmla="*/ 5 h 159"/>
                <a:gd name="T12" fmla="*/ 139 w 160"/>
                <a:gd name="T13" fmla="*/ 0 h 159"/>
                <a:gd name="T14" fmla="*/ 158 w 160"/>
                <a:gd name="T15" fmla="*/ 13 h 159"/>
                <a:gd name="T16" fmla="*/ 154 w 160"/>
                <a:gd name="T17" fmla="*/ 32 h 159"/>
                <a:gd name="T18" fmla="*/ 43 w 160"/>
                <a:gd name="T19" fmla="*/ 143 h 159"/>
                <a:gd name="T20" fmla="*/ 41 w 160"/>
                <a:gd name="T21" fmla="*/ 145 h 159"/>
                <a:gd name="T22" fmla="*/ 8 w 160"/>
                <a:gd name="T23" fmla="*/ 159 h 159"/>
                <a:gd name="T24" fmla="*/ 6 w 160"/>
                <a:gd name="T25" fmla="*/ 159 h 159"/>
                <a:gd name="T26" fmla="*/ 25 w 160"/>
                <a:gd name="T27" fmla="*/ 124 h 159"/>
                <a:gd name="T28" fmla="*/ 18 w 160"/>
                <a:gd name="T29" fmla="*/ 142 h 159"/>
                <a:gd name="T30" fmla="*/ 35 w 160"/>
                <a:gd name="T31" fmla="*/ 134 h 159"/>
                <a:gd name="T32" fmla="*/ 145 w 160"/>
                <a:gd name="T33" fmla="*/ 24 h 159"/>
                <a:gd name="T34" fmla="*/ 146 w 160"/>
                <a:gd name="T35" fmla="*/ 18 h 159"/>
                <a:gd name="T36" fmla="*/ 139 w 160"/>
                <a:gd name="T37" fmla="*/ 12 h 159"/>
                <a:gd name="T38" fmla="*/ 135 w 160"/>
                <a:gd name="T39" fmla="*/ 14 h 159"/>
                <a:gd name="T40" fmla="*/ 25 w 160"/>
                <a:gd name="T41" fmla="*/ 124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59">
                  <a:moveTo>
                    <a:pt x="6" y="159"/>
                  </a:moveTo>
                  <a:cubicBezTo>
                    <a:pt x="5" y="159"/>
                    <a:pt x="3" y="158"/>
                    <a:pt x="2" y="157"/>
                  </a:cubicBezTo>
                  <a:cubicBezTo>
                    <a:pt x="0" y="156"/>
                    <a:pt x="0" y="153"/>
                    <a:pt x="1" y="151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8"/>
                    <a:pt x="15" y="117"/>
                    <a:pt x="16" y="116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30" y="2"/>
                    <a:pt x="134" y="0"/>
                    <a:pt x="139" y="0"/>
                  </a:cubicBezTo>
                  <a:cubicBezTo>
                    <a:pt x="147" y="0"/>
                    <a:pt x="154" y="6"/>
                    <a:pt x="158" y="13"/>
                  </a:cubicBezTo>
                  <a:cubicBezTo>
                    <a:pt x="160" y="20"/>
                    <a:pt x="159" y="27"/>
                    <a:pt x="154" y="32"/>
                  </a:cubicBezTo>
                  <a:cubicBezTo>
                    <a:pt x="43" y="143"/>
                    <a:pt x="43" y="143"/>
                    <a:pt x="43" y="143"/>
                  </a:cubicBezTo>
                  <a:cubicBezTo>
                    <a:pt x="42" y="144"/>
                    <a:pt x="42" y="144"/>
                    <a:pt x="41" y="145"/>
                  </a:cubicBezTo>
                  <a:cubicBezTo>
                    <a:pt x="8" y="159"/>
                    <a:pt x="8" y="159"/>
                    <a:pt x="8" y="159"/>
                  </a:cubicBezTo>
                  <a:cubicBezTo>
                    <a:pt x="8" y="159"/>
                    <a:pt x="7" y="159"/>
                    <a:pt x="6" y="159"/>
                  </a:cubicBezTo>
                  <a:close/>
                  <a:moveTo>
                    <a:pt x="25" y="124"/>
                  </a:moveTo>
                  <a:cubicBezTo>
                    <a:pt x="18" y="142"/>
                    <a:pt x="18" y="142"/>
                    <a:pt x="18" y="142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46" y="23"/>
                    <a:pt x="148" y="21"/>
                    <a:pt x="146" y="18"/>
                  </a:cubicBezTo>
                  <a:cubicBezTo>
                    <a:pt x="145" y="15"/>
                    <a:pt x="142" y="12"/>
                    <a:pt x="139" y="12"/>
                  </a:cubicBezTo>
                  <a:cubicBezTo>
                    <a:pt x="138" y="12"/>
                    <a:pt x="136" y="13"/>
                    <a:pt x="135" y="14"/>
                  </a:cubicBezTo>
                  <a:lnTo>
                    <a:pt x="25" y="1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82">
              <a:extLst>
                <a:ext uri="{FF2B5EF4-FFF2-40B4-BE49-F238E27FC236}">
                  <a16:creationId xmlns:a16="http://schemas.microsoft.com/office/drawing/2014/main" id="{1C4AE84A-9745-DC42-4CD7-5EBCA195A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7338" y="1790701"/>
              <a:ext cx="60325" cy="60325"/>
            </a:xfrm>
            <a:custGeom>
              <a:avLst/>
              <a:gdLst>
                <a:gd name="T0" fmla="*/ 27 w 38"/>
                <a:gd name="T1" fmla="*/ 38 h 38"/>
                <a:gd name="T2" fmla="*/ 0 w 38"/>
                <a:gd name="T3" fmla="*/ 13 h 38"/>
                <a:gd name="T4" fmla="*/ 12 w 38"/>
                <a:gd name="T5" fmla="*/ 0 h 38"/>
                <a:gd name="T6" fmla="*/ 38 w 38"/>
                <a:gd name="T7" fmla="*/ 27 h 38"/>
                <a:gd name="T8" fmla="*/ 27 w 38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8">
                  <a:moveTo>
                    <a:pt x="27" y="38"/>
                  </a:moveTo>
                  <a:lnTo>
                    <a:pt x="0" y="13"/>
                  </a:lnTo>
                  <a:lnTo>
                    <a:pt x="12" y="0"/>
                  </a:lnTo>
                  <a:lnTo>
                    <a:pt x="38" y="27"/>
                  </a:lnTo>
                  <a:lnTo>
                    <a:pt x="27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" name="Imagem 37">
            <a:extLst>
              <a:ext uri="{FF2B5EF4-FFF2-40B4-BE49-F238E27FC236}">
                <a16:creationId xmlns:a16="http://schemas.microsoft.com/office/drawing/2014/main" id="{5AAC3694-BBBD-436A-A9C5-1615C0929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31" y="4577834"/>
            <a:ext cx="1497904" cy="146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4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lanta e árvore na floresta&#10;&#10;Descrição gerada automaticamente">
            <a:extLst>
              <a:ext uri="{FF2B5EF4-FFF2-40B4-BE49-F238E27FC236}">
                <a16:creationId xmlns:a16="http://schemas.microsoft.com/office/drawing/2014/main" id="{2843A8CD-57FD-68E2-CDC3-02C3A4022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7" r="25131"/>
          <a:stretch/>
        </p:blipFill>
        <p:spPr>
          <a:xfrm>
            <a:off x="-48451" y="2565"/>
            <a:ext cx="4845131" cy="6858000"/>
          </a:xfrm>
          <a:prstGeom prst="rect">
            <a:avLst/>
          </a:prstGeom>
        </p:spPr>
      </p:pic>
      <p:sp>
        <p:nvSpPr>
          <p:cNvPr id="3" name="Rectangle 57">
            <a:extLst>
              <a:ext uri="{FF2B5EF4-FFF2-40B4-BE49-F238E27FC236}">
                <a16:creationId xmlns:a16="http://schemas.microsoft.com/office/drawing/2014/main" id="{86766FF9-F6F7-44AD-CF68-FA365A7705E6}"/>
              </a:ext>
            </a:extLst>
          </p:cNvPr>
          <p:cNvSpPr/>
          <p:nvPr/>
        </p:nvSpPr>
        <p:spPr>
          <a:xfrm>
            <a:off x="-1434619" y="-39141"/>
            <a:ext cx="6377049" cy="6936282"/>
          </a:xfrm>
          <a:prstGeom prst="rect">
            <a:avLst/>
          </a:prstGeom>
          <a:solidFill>
            <a:srgbClr val="00387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122238-4673-F859-ED60-B4C6236B9670}"/>
              </a:ext>
            </a:extLst>
          </p:cNvPr>
          <p:cNvSpPr txBox="1"/>
          <p:nvPr/>
        </p:nvSpPr>
        <p:spPr>
          <a:xfrm>
            <a:off x="5332021" y="1536174"/>
            <a:ext cx="70301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SUSTENTABILIDADE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QUE VIRA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PERFORMANCE.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PERFORMANCE QUE  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MOVE O MUNDO.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711AC49-291C-F853-5E64-BFBAA0BA02CD}"/>
              </a:ext>
            </a:extLst>
          </p:cNvPr>
          <p:cNvSpPr txBox="1"/>
          <p:nvPr/>
        </p:nvSpPr>
        <p:spPr>
          <a:xfrm>
            <a:off x="273923" y="257142"/>
            <a:ext cx="46685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TEMOS UM COMPROMISSO!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23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46DB07C-8B72-4619-AD5C-0426BE009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07532D3-AB2D-34D4-6CF9-1ECB0D0BA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5AC2433-7B94-E31D-18B8-23FA435E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2DFD7A-EF60-1B18-5A28-5D0F5D253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611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micírculo 5">
            <a:extLst>
              <a:ext uri="{FF2B5EF4-FFF2-40B4-BE49-F238E27FC236}">
                <a16:creationId xmlns:a16="http://schemas.microsoft.com/office/drawing/2014/main" id="{95FE7203-5767-4620-86A8-6265FB50C16F}"/>
              </a:ext>
            </a:extLst>
          </p:cNvPr>
          <p:cNvSpPr/>
          <p:nvPr/>
        </p:nvSpPr>
        <p:spPr>
          <a:xfrm rot="5400000">
            <a:off x="-217031" y="1466161"/>
            <a:ext cx="4172400" cy="4172400"/>
          </a:xfrm>
          <a:prstGeom prst="blockArc">
            <a:avLst>
              <a:gd name="adj1" fmla="val 10800000"/>
              <a:gd name="adj2" fmla="val 0"/>
              <a:gd name="adj3" fmla="val 372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7562B156-CD48-43A5-910B-E61CB159C1D0}"/>
              </a:ext>
            </a:extLst>
          </p:cNvPr>
          <p:cNvGrpSpPr/>
          <p:nvPr/>
        </p:nvGrpSpPr>
        <p:grpSpPr>
          <a:xfrm>
            <a:off x="4089600" y="185453"/>
            <a:ext cx="6062666" cy="769441"/>
            <a:chOff x="4089600" y="278812"/>
            <a:chExt cx="6062666" cy="1194363"/>
          </a:xfrm>
        </p:grpSpPr>
        <p:sp>
          <p:nvSpPr>
            <p:cNvPr id="22" name="Seta: Pentágono 21">
              <a:extLst>
                <a:ext uri="{FF2B5EF4-FFF2-40B4-BE49-F238E27FC236}">
                  <a16:creationId xmlns:a16="http://schemas.microsoft.com/office/drawing/2014/main" id="{7B57F912-1A2D-4FBD-8530-AA0749F0EC06}"/>
                </a:ext>
              </a:extLst>
            </p:cNvPr>
            <p:cNvSpPr/>
            <p:nvPr/>
          </p:nvSpPr>
          <p:spPr>
            <a:xfrm>
              <a:off x="4089600" y="316800"/>
              <a:ext cx="5914800" cy="1105200"/>
            </a:xfrm>
            <a:prstGeom prst="homePlate">
              <a:avLst>
                <a:gd name="adj" fmla="val 27660"/>
              </a:avLst>
            </a:prstGeom>
            <a:gradFill>
              <a:gsLst>
                <a:gs pos="100000">
                  <a:srgbClr val="1E6FA6"/>
                </a:gs>
                <a:gs pos="0">
                  <a:srgbClr val="1243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0657D13F-82DC-42C1-A9BB-F221EF84551D}"/>
                </a:ext>
              </a:extLst>
            </p:cNvPr>
            <p:cNvSpPr txBox="1"/>
            <p:nvPr/>
          </p:nvSpPr>
          <p:spPr>
            <a:xfrm>
              <a:off x="4875576" y="278812"/>
              <a:ext cx="5276690" cy="119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INOVAÇÃO É UM VALOR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Experiência e know-how de engenharia em parceria com a Europa, EUA e no estudo de projetos de biocombustíveis avançados.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447588CB-9EB8-BF17-6DFA-E01368D29796}"/>
              </a:ext>
            </a:extLst>
          </p:cNvPr>
          <p:cNvGrpSpPr/>
          <p:nvPr/>
        </p:nvGrpSpPr>
        <p:grpSpPr>
          <a:xfrm>
            <a:off x="4573333" y="1017908"/>
            <a:ext cx="5941126" cy="712001"/>
            <a:chOff x="4573333" y="1017908"/>
            <a:chExt cx="5941126" cy="712001"/>
          </a:xfrm>
        </p:grpSpPr>
        <p:sp>
          <p:nvSpPr>
            <p:cNvPr id="30" name="Seta: Pentágono 29">
              <a:extLst>
                <a:ext uri="{FF2B5EF4-FFF2-40B4-BE49-F238E27FC236}">
                  <a16:creationId xmlns:a16="http://schemas.microsoft.com/office/drawing/2014/main" id="{1A77D0D9-0D45-4CBD-A32C-66DC132EED64}"/>
                </a:ext>
              </a:extLst>
            </p:cNvPr>
            <p:cNvSpPr/>
            <p:nvPr/>
          </p:nvSpPr>
          <p:spPr>
            <a:xfrm>
              <a:off x="4573333" y="1017908"/>
              <a:ext cx="5914800" cy="712001"/>
            </a:xfrm>
            <a:prstGeom prst="homePlate">
              <a:avLst>
                <a:gd name="adj" fmla="val 27660"/>
              </a:avLst>
            </a:prstGeom>
            <a:gradFill>
              <a:gsLst>
                <a:gs pos="100000">
                  <a:srgbClr val="7EDCFE"/>
                </a:gs>
                <a:gs pos="0">
                  <a:srgbClr val="1243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22BAB048-23FA-48C0-94E6-FD2D43483370}"/>
                </a:ext>
              </a:extLst>
            </p:cNvPr>
            <p:cNvSpPr txBox="1"/>
            <p:nvPr/>
          </p:nvSpPr>
          <p:spPr>
            <a:xfrm>
              <a:off x="5291617" y="1072142"/>
              <a:ext cx="522284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SOLUÇÃO DE CURTO PRAZO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Produção e disponibilidade em grandes escalas.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6EA04086-8C42-4B73-BB44-A557EDD484EB}"/>
              </a:ext>
            </a:extLst>
          </p:cNvPr>
          <p:cNvGrpSpPr/>
          <p:nvPr/>
        </p:nvGrpSpPr>
        <p:grpSpPr>
          <a:xfrm>
            <a:off x="4959836" y="1787661"/>
            <a:ext cx="5961690" cy="769441"/>
            <a:chOff x="5156332" y="2856004"/>
            <a:chExt cx="5961690" cy="1194362"/>
          </a:xfrm>
        </p:grpSpPr>
        <p:sp>
          <p:nvSpPr>
            <p:cNvPr id="33" name="Seta: Pentágono 32">
              <a:extLst>
                <a:ext uri="{FF2B5EF4-FFF2-40B4-BE49-F238E27FC236}">
                  <a16:creationId xmlns:a16="http://schemas.microsoft.com/office/drawing/2014/main" id="{8D4BFC42-09D0-416D-AC78-96DC73B2794E}"/>
                </a:ext>
              </a:extLst>
            </p:cNvPr>
            <p:cNvSpPr/>
            <p:nvPr/>
          </p:nvSpPr>
          <p:spPr>
            <a:xfrm>
              <a:off x="5156332" y="2912400"/>
              <a:ext cx="5914800" cy="1105200"/>
            </a:xfrm>
            <a:prstGeom prst="homePlate">
              <a:avLst>
                <a:gd name="adj" fmla="val 27660"/>
              </a:avLst>
            </a:prstGeom>
            <a:gradFill>
              <a:gsLst>
                <a:gs pos="100000">
                  <a:srgbClr val="1FEDCB"/>
                </a:gs>
                <a:gs pos="2000">
                  <a:srgbClr val="0EB19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EDAFDADB-CD71-4F31-A5A5-70A1288337AE}"/>
                </a:ext>
              </a:extLst>
            </p:cNvPr>
            <p:cNvSpPr txBox="1"/>
            <p:nvPr/>
          </p:nvSpPr>
          <p:spPr>
            <a:xfrm>
              <a:off x="5895180" y="2856004"/>
              <a:ext cx="5222842" cy="1194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MENOR CUSTO QUE O HVO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Maior viabilidade, sendo uma solução para o transporte público de grandes centros urbanos.</a:t>
              </a:r>
            </a:p>
          </p:txBody>
        </p:sp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4A96A7F5-CA35-47D3-8B1E-2C03A1CA82CD}"/>
              </a:ext>
            </a:extLst>
          </p:cNvPr>
          <p:cNvGrpSpPr/>
          <p:nvPr/>
        </p:nvGrpSpPr>
        <p:grpSpPr>
          <a:xfrm>
            <a:off x="5176410" y="3538772"/>
            <a:ext cx="6277578" cy="784830"/>
            <a:chOff x="4754552" y="4172845"/>
            <a:chExt cx="5914800" cy="1218251"/>
          </a:xfrm>
        </p:grpSpPr>
        <p:sp>
          <p:nvSpPr>
            <p:cNvPr id="36" name="Seta: Pentágono 35">
              <a:extLst>
                <a:ext uri="{FF2B5EF4-FFF2-40B4-BE49-F238E27FC236}">
                  <a16:creationId xmlns:a16="http://schemas.microsoft.com/office/drawing/2014/main" id="{4CE49A43-1867-44DE-9A4D-6C1D9A0E262A}"/>
                </a:ext>
              </a:extLst>
            </p:cNvPr>
            <p:cNvSpPr/>
            <p:nvPr/>
          </p:nvSpPr>
          <p:spPr>
            <a:xfrm>
              <a:off x="4754552" y="4210200"/>
              <a:ext cx="5914800" cy="1105200"/>
            </a:xfrm>
            <a:prstGeom prst="homePlate">
              <a:avLst>
                <a:gd name="adj" fmla="val 27660"/>
              </a:avLst>
            </a:prstGeom>
            <a:gradFill>
              <a:gsLst>
                <a:gs pos="100000">
                  <a:srgbClr val="7EDCFE"/>
                </a:gs>
                <a:gs pos="2000">
                  <a:srgbClr val="02AFE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A3D59883-EFFA-4D39-BDFD-81C535DE9D17}"/>
                </a:ext>
              </a:extLst>
            </p:cNvPr>
            <p:cNvSpPr txBox="1"/>
            <p:nvPr/>
          </p:nvSpPr>
          <p:spPr>
            <a:xfrm>
              <a:off x="5497218" y="4172845"/>
              <a:ext cx="5121656" cy="1218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QUALIDADE COMPROVADA COM TODAS AS MATÉRIAS-PRIMAS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Maior lubricidade, considerado ULSD (Ultra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Low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Sulfur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Diesel),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máximo de 2 </a:t>
              </a:r>
              <a:r>
                <a:rPr kumimoji="0" lang="pt-B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ppm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FE34FAB9-EA17-BEB8-2FF7-B7FF231E153C}"/>
              </a:ext>
            </a:extLst>
          </p:cNvPr>
          <p:cNvGrpSpPr/>
          <p:nvPr/>
        </p:nvGrpSpPr>
        <p:grpSpPr>
          <a:xfrm>
            <a:off x="3955369" y="5956823"/>
            <a:ext cx="6396179" cy="800219"/>
            <a:chOff x="3955369" y="5860567"/>
            <a:chExt cx="6105008" cy="800219"/>
          </a:xfrm>
        </p:grpSpPr>
        <p:sp>
          <p:nvSpPr>
            <p:cNvPr id="26" name="Seta: Pentágono 25">
              <a:extLst>
                <a:ext uri="{FF2B5EF4-FFF2-40B4-BE49-F238E27FC236}">
                  <a16:creationId xmlns:a16="http://schemas.microsoft.com/office/drawing/2014/main" id="{23309A30-B9EF-4949-AC3E-B4B06163B443}"/>
                </a:ext>
              </a:extLst>
            </p:cNvPr>
            <p:cNvSpPr/>
            <p:nvPr/>
          </p:nvSpPr>
          <p:spPr>
            <a:xfrm>
              <a:off x="3955369" y="5902557"/>
              <a:ext cx="5914800" cy="712000"/>
            </a:xfrm>
            <a:prstGeom prst="homePlate">
              <a:avLst>
                <a:gd name="adj" fmla="val 27660"/>
              </a:avLst>
            </a:prstGeom>
            <a:gradFill>
              <a:gsLst>
                <a:gs pos="100000">
                  <a:srgbClr val="1E6FA6"/>
                </a:gs>
                <a:gs pos="2000">
                  <a:srgbClr val="1243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DAAA3387-593A-4B66-9760-215437B59747}"/>
                </a:ext>
              </a:extLst>
            </p:cNvPr>
            <p:cNvSpPr txBox="1"/>
            <p:nvPr/>
          </p:nvSpPr>
          <p:spPr>
            <a:xfrm>
              <a:off x="4648650" y="5860567"/>
              <a:ext cx="5411727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CUSTOMIZÁVEL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O produto pode ser ajustado para as necessidades específicas do cliente tanto no quesito de composição quanto de descarbonização</a:t>
              </a:r>
              <a:r>
                <a:rPr kumimoji="0" lang="pt-BR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.</a:t>
              </a:r>
              <a:endPara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Elipse 2">
            <a:extLst>
              <a:ext uri="{FF2B5EF4-FFF2-40B4-BE49-F238E27FC236}">
                <a16:creationId xmlns:a16="http://schemas.microsoft.com/office/drawing/2014/main" id="{991208BD-F8DF-4565-83CF-09616969B645}"/>
              </a:ext>
            </a:extLst>
          </p:cNvPr>
          <p:cNvSpPr/>
          <p:nvPr/>
        </p:nvSpPr>
        <p:spPr>
          <a:xfrm>
            <a:off x="164569" y="1847761"/>
            <a:ext cx="3409200" cy="340920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chemeClr val="bg1">
                    <a:lumMod val="73000"/>
                  </a:schemeClr>
                </a:gs>
              </a:gsLst>
              <a:lin ang="5400000" scaled="1"/>
            </a:gradFill>
          </a:ln>
          <a:effectLst>
            <a:outerShdw blurRad="889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466FDB0-B967-44DD-82DE-5F3895DA41F4}"/>
              </a:ext>
            </a:extLst>
          </p:cNvPr>
          <p:cNvSpPr/>
          <p:nvPr/>
        </p:nvSpPr>
        <p:spPr>
          <a:xfrm>
            <a:off x="315769" y="1998961"/>
            <a:ext cx="3106800" cy="31068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27000" dist="889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9AE8B29-62D9-4048-ACF1-CCBECECFA685}"/>
              </a:ext>
            </a:extLst>
          </p:cNvPr>
          <p:cNvGrpSpPr/>
          <p:nvPr/>
        </p:nvGrpSpPr>
        <p:grpSpPr>
          <a:xfrm>
            <a:off x="3633463" y="3702431"/>
            <a:ext cx="403200" cy="376659"/>
            <a:chOff x="5521911" y="1171852"/>
            <a:chExt cx="403200" cy="4032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071996A2-FDDB-4452-87F7-8B9E34A60F4D}"/>
                </a:ext>
              </a:extLst>
            </p:cNvPr>
            <p:cNvSpPr/>
            <p:nvPr/>
          </p:nvSpPr>
          <p:spPr>
            <a:xfrm>
              <a:off x="5521911" y="1171852"/>
              <a:ext cx="403200" cy="403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4054C1A9-9805-4CA3-AE80-95EC375FA46D}"/>
                </a:ext>
              </a:extLst>
            </p:cNvPr>
            <p:cNvSpPr/>
            <p:nvPr/>
          </p:nvSpPr>
          <p:spPr>
            <a:xfrm>
              <a:off x="5563311" y="1213252"/>
              <a:ext cx="320400" cy="320400"/>
            </a:xfrm>
            <a:prstGeom prst="ellipse">
              <a:avLst/>
            </a:prstGeom>
            <a:gradFill>
              <a:gsLst>
                <a:gs pos="100000">
                  <a:srgbClr val="7EDCFE"/>
                </a:gs>
                <a:gs pos="0">
                  <a:srgbClr val="12B5F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54BC87D-B883-45B3-B8BF-9401639E0483}"/>
              </a:ext>
            </a:extLst>
          </p:cNvPr>
          <p:cNvGrpSpPr/>
          <p:nvPr/>
        </p:nvGrpSpPr>
        <p:grpSpPr>
          <a:xfrm>
            <a:off x="3341569" y="4486011"/>
            <a:ext cx="403200" cy="376659"/>
            <a:chOff x="5521911" y="1171852"/>
            <a:chExt cx="403200" cy="403200"/>
          </a:xfrm>
        </p:grpSpPr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9FBA634E-9E2D-4E7A-A70C-5AED1C91C552}"/>
                </a:ext>
              </a:extLst>
            </p:cNvPr>
            <p:cNvSpPr/>
            <p:nvPr/>
          </p:nvSpPr>
          <p:spPr>
            <a:xfrm>
              <a:off x="5521911" y="1171852"/>
              <a:ext cx="403200" cy="403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20160D6-0DC7-4F6C-9804-AD8D83E09A91}"/>
                </a:ext>
              </a:extLst>
            </p:cNvPr>
            <p:cNvSpPr/>
            <p:nvPr/>
          </p:nvSpPr>
          <p:spPr>
            <a:xfrm>
              <a:off x="5563311" y="1213252"/>
              <a:ext cx="320400" cy="320400"/>
            </a:xfrm>
            <a:prstGeom prst="ellipse">
              <a:avLst/>
            </a:prstGeom>
            <a:gradFill>
              <a:gsLst>
                <a:gs pos="100000">
                  <a:srgbClr val="758AD9"/>
                </a:gs>
                <a:gs pos="2000">
                  <a:srgbClr val="758AD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900FB754-5EB6-42E1-9AE5-F34F5332D44E}"/>
              </a:ext>
            </a:extLst>
          </p:cNvPr>
          <p:cNvGrpSpPr/>
          <p:nvPr/>
        </p:nvGrpSpPr>
        <p:grpSpPr>
          <a:xfrm>
            <a:off x="2817555" y="1659451"/>
            <a:ext cx="403200" cy="376659"/>
            <a:chOff x="5521911" y="1171852"/>
            <a:chExt cx="403200" cy="403200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5FD8CE8F-FD81-4870-9B9D-40D184EA1061}"/>
                </a:ext>
              </a:extLst>
            </p:cNvPr>
            <p:cNvSpPr/>
            <p:nvPr/>
          </p:nvSpPr>
          <p:spPr>
            <a:xfrm>
              <a:off x="5521911" y="1171852"/>
              <a:ext cx="403200" cy="403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C0A64631-1C7B-43A1-A4D0-3E85F4A5FAF6}"/>
                </a:ext>
              </a:extLst>
            </p:cNvPr>
            <p:cNvSpPr/>
            <p:nvPr/>
          </p:nvSpPr>
          <p:spPr>
            <a:xfrm>
              <a:off x="5563311" y="1213252"/>
              <a:ext cx="320400" cy="320400"/>
            </a:xfrm>
            <a:prstGeom prst="ellipse">
              <a:avLst/>
            </a:prstGeom>
            <a:gradFill>
              <a:gsLst>
                <a:gs pos="100000">
                  <a:srgbClr val="7EDCFE"/>
                </a:gs>
                <a:gs pos="0">
                  <a:srgbClr val="1243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3ECD15A2-9B7A-4B5B-AF0F-13E77A91DBBC}"/>
              </a:ext>
            </a:extLst>
          </p:cNvPr>
          <p:cNvSpPr/>
          <p:nvPr/>
        </p:nvSpPr>
        <p:spPr>
          <a:xfrm>
            <a:off x="2103974" y="1337883"/>
            <a:ext cx="403200" cy="403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1CC9567A-0547-4ACF-B32B-A9BC4220009E}"/>
              </a:ext>
            </a:extLst>
          </p:cNvPr>
          <p:cNvSpPr/>
          <p:nvPr/>
        </p:nvSpPr>
        <p:spPr>
          <a:xfrm>
            <a:off x="2145374" y="1379283"/>
            <a:ext cx="320400" cy="320400"/>
          </a:xfrm>
          <a:prstGeom prst="ellipse">
            <a:avLst/>
          </a:prstGeom>
          <a:gradFill>
            <a:gsLst>
              <a:gs pos="100000">
                <a:srgbClr val="1E6FA6"/>
              </a:gs>
              <a:gs pos="0">
                <a:srgbClr val="12436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175495C7-672E-2C04-3124-73420FC1BBA1}"/>
              </a:ext>
            </a:extLst>
          </p:cNvPr>
          <p:cNvGrpSpPr/>
          <p:nvPr/>
        </p:nvGrpSpPr>
        <p:grpSpPr>
          <a:xfrm>
            <a:off x="2103974" y="5330592"/>
            <a:ext cx="403200" cy="403200"/>
            <a:chOff x="2103974" y="5330592"/>
            <a:chExt cx="403200" cy="403200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D19D24B-FD75-402C-BB40-48F957028343}"/>
                </a:ext>
              </a:extLst>
            </p:cNvPr>
            <p:cNvSpPr/>
            <p:nvPr/>
          </p:nvSpPr>
          <p:spPr>
            <a:xfrm>
              <a:off x="2103974" y="5330592"/>
              <a:ext cx="403200" cy="403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Elipse 90">
              <a:extLst>
                <a:ext uri="{FF2B5EF4-FFF2-40B4-BE49-F238E27FC236}">
                  <a16:creationId xmlns:a16="http://schemas.microsoft.com/office/drawing/2014/main" id="{D6AECBC0-5834-4E3A-4818-807E06D75A80}"/>
                </a:ext>
              </a:extLst>
            </p:cNvPr>
            <p:cNvSpPr/>
            <p:nvPr/>
          </p:nvSpPr>
          <p:spPr>
            <a:xfrm>
              <a:off x="2137279" y="5374888"/>
              <a:ext cx="320400" cy="320400"/>
            </a:xfrm>
            <a:prstGeom prst="ellipse">
              <a:avLst/>
            </a:prstGeom>
            <a:gradFill>
              <a:gsLst>
                <a:gs pos="100000">
                  <a:srgbClr val="1E6FA6"/>
                </a:gs>
                <a:gs pos="0">
                  <a:srgbClr val="1243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00D2C961-B817-40AE-B0FC-538906F02C5B}"/>
              </a:ext>
            </a:extLst>
          </p:cNvPr>
          <p:cNvGrpSpPr/>
          <p:nvPr/>
        </p:nvGrpSpPr>
        <p:grpSpPr>
          <a:xfrm>
            <a:off x="-2156436" y="-100932"/>
            <a:ext cx="1939405" cy="636060"/>
            <a:chOff x="164569" y="316800"/>
            <a:chExt cx="1939405" cy="636060"/>
          </a:xfrm>
        </p:grpSpPr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70E9B1A3-28E4-4081-90EE-21DDAA61B368}"/>
                </a:ext>
              </a:extLst>
            </p:cNvPr>
            <p:cNvSpPr/>
            <p:nvPr/>
          </p:nvSpPr>
          <p:spPr>
            <a:xfrm>
              <a:off x="164569" y="316800"/>
              <a:ext cx="387881" cy="311850"/>
            </a:xfrm>
            <a:prstGeom prst="rect">
              <a:avLst/>
            </a:prstGeom>
            <a:solidFill>
              <a:srgbClr val="12436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6C2414BB-DEE5-4850-AB7F-108D16769AE1}"/>
                </a:ext>
              </a:extLst>
            </p:cNvPr>
            <p:cNvSpPr/>
            <p:nvPr/>
          </p:nvSpPr>
          <p:spPr>
            <a:xfrm>
              <a:off x="164569" y="641010"/>
              <a:ext cx="387881" cy="311850"/>
            </a:xfrm>
            <a:prstGeom prst="rect">
              <a:avLst/>
            </a:prstGeom>
            <a:solidFill>
              <a:srgbClr val="1E6FA6"/>
            </a:solidFill>
            <a:ln>
              <a:solidFill>
                <a:srgbClr val="1243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455BA509-72ED-475C-8C07-025CC8ECBBD7}"/>
                </a:ext>
              </a:extLst>
            </p:cNvPr>
            <p:cNvSpPr/>
            <p:nvPr/>
          </p:nvSpPr>
          <p:spPr>
            <a:xfrm>
              <a:off x="552450" y="316800"/>
              <a:ext cx="387881" cy="31185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ED220E30-8EFE-4B12-A2B9-EDADEBE06F4D}"/>
                </a:ext>
              </a:extLst>
            </p:cNvPr>
            <p:cNvSpPr/>
            <p:nvPr/>
          </p:nvSpPr>
          <p:spPr>
            <a:xfrm>
              <a:off x="552450" y="641010"/>
              <a:ext cx="387881" cy="311850"/>
            </a:xfrm>
            <a:prstGeom prst="rect">
              <a:avLst/>
            </a:prstGeom>
            <a:solidFill>
              <a:srgbClr val="8DDB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47AADE85-2D21-480D-B7DC-C593AA001049}"/>
                </a:ext>
              </a:extLst>
            </p:cNvPr>
            <p:cNvSpPr/>
            <p:nvPr/>
          </p:nvSpPr>
          <p:spPr>
            <a:xfrm>
              <a:off x="940331" y="316800"/>
              <a:ext cx="387881" cy="31185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95730044-AAE4-4CCE-A362-E8142DA1D8A8}"/>
                </a:ext>
              </a:extLst>
            </p:cNvPr>
            <p:cNvSpPr/>
            <p:nvPr/>
          </p:nvSpPr>
          <p:spPr>
            <a:xfrm>
              <a:off x="940331" y="641010"/>
              <a:ext cx="387881" cy="311850"/>
            </a:xfrm>
            <a:prstGeom prst="rect">
              <a:avLst/>
            </a:prstGeom>
            <a:solidFill>
              <a:srgbClr val="1FED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77005B1B-0002-49A6-8682-DDBA254E3D1B}"/>
                </a:ext>
              </a:extLst>
            </p:cNvPr>
            <p:cNvSpPr/>
            <p:nvPr/>
          </p:nvSpPr>
          <p:spPr>
            <a:xfrm>
              <a:off x="1328212" y="316800"/>
              <a:ext cx="387881" cy="311850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46607E33-8D06-4442-9043-9B571A311565}"/>
                </a:ext>
              </a:extLst>
            </p:cNvPr>
            <p:cNvSpPr/>
            <p:nvPr/>
          </p:nvSpPr>
          <p:spPr>
            <a:xfrm>
              <a:off x="1328212" y="641010"/>
              <a:ext cx="387881" cy="311850"/>
            </a:xfrm>
            <a:prstGeom prst="rect">
              <a:avLst/>
            </a:prstGeom>
            <a:solidFill>
              <a:srgbClr val="7EDCF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8632953A-70EF-4DC6-84DF-FCC970974C97}"/>
                </a:ext>
              </a:extLst>
            </p:cNvPr>
            <p:cNvSpPr/>
            <p:nvPr/>
          </p:nvSpPr>
          <p:spPr>
            <a:xfrm>
              <a:off x="1716093" y="316800"/>
              <a:ext cx="387881" cy="31185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C5D456B0-7BF4-4755-8A53-5410FBF4FD43}"/>
                </a:ext>
              </a:extLst>
            </p:cNvPr>
            <p:cNvSpPr/>
            <p:nvPr/>
          </p:nvSpPr>
          <p:spPr>
            <a:xfrm>
              <a:off x="1716093" y="641010"/>
              <a:ext cx="387881" cy="311850"/>
            </a:xfrm>
            <a:prstGeom prst="rect">
              <a:avLst/>
            </a:prstGeom>
            <a:solidFill>
              <a:srgbClr val="758A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8D526F9D-4E37-4D9A-9D39-D4D212D86FD9}"/>
              </a:ext>
            </a:extLst>
          </p:cNvPr>
          <p:cNvSpPr txBox="1"/>
          <p:nvPr/>
        </p:nvSpPr>
        <p:spPr>
          <a:xfrm>
            <a:off x="292268" y="3056710"/>
            <a:ext cx="3130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METIL ÉSTER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BIDESTILADO</a:t>
            </a: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A62223C1-F619-4D78-B584-B0A29AB88792}"/>
              </a:ext>
            </a:extLst>
          </p:cNvPr>
          <p:cNvGrpSpPr/>
          <p:nvPr/>
        </p:nvGrpSpPr>
        <p:grpSpPr>
          <a:xfrm>
            <a:off x="3413870" y="209924"/>
            <a:ext cx="1340699" cy="795071"/>
            <a:chOff x="3413870" y="316800"/>
            <a:chExt cx="1340699" cy="1198885"/>
          </a:xfrm>
        </p:grpSpPr>
        <p:sp>
          <p:nvSpPr>
            <p:cNvPr id="23" name="Hexágono 22">
              <a:extLst>
                <a:ext uri="{FF2B5EF4-FFF2-40B4-BE49-F238E27FC236}">
                  <a16:creationId xmlns:a16="http://schemas.microsoft.com/office/drawing/2014/main" id="{B50E4D56-8EF0-48F0-BEBA-FC4B37ED794D}"/>
                </a:ext>
              </a:extLst>
            </p:cNvPr>
            <p:cNvSpPr/>
            <p:nvPr/>
          </p:nvSpPr>
          <p:spPr>
            <a:xfrm>
              <a:off x="3458569" y="316800"/>
              <a:ext cx="1296000" cy="1105201"/>
            </a:xfrm>
            <a:prstGeom prst="hexagon">
              <a:avLst/>
            </a:prstGeom>
            <a:gradFill>
              <a:gsLst>
                <a:gs pos="100000">
                  <a:srgbClr val="1E6FA6"/>
                </a:gs>
                <a:gs pos="0">
                  <a:srgbClr val="091F2E"/>
                </a:gs>
              </a:gsLst>
              <a:lin ang="0" scaled="0"/>
            </a:gradFill>
            <a:ln>
              <a:noFill/>
            </a:ln>
            <a:effectLst>
              <a:outerShdw blurRad="88900" dist="1143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C872C971-D3C8-4DFB-8F95-0EB647BF7960}"/>
                </a:ext>
              </a:extLst>
            </p:cNvPr>
            <p:cNvSpPr txBox="1"/>
            <p:nvPr/>
          </p:nvSpPr>
          <p:spPr>
            <a:xfrm>
              <a:off x="3413870" y="321322"/>
              <a:ext cx="1132388" cy="119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01</a:t>
              </a:r>
            </a:p>
          </p:txBody>
        </p: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7E565C8E-57EC-6A58-1080-90DA0C4A9755}"/>
              </a:ext>
            </a:extLst>
          </p:cNvPr>
          <p:cNvGrpSpPr/>
          <p:nvPr/>
        </p:nvGrpSpPr>
        <p:grpSpPr>
          <a:xfrm>
            <a:off x="3721520" y="991893"/>
            <a:ext cx="1516782" cy="769441"/>
            <a:chOff x="3721520" y="991893"/>
            <a:chExt cx="1516782" cy="769441"/>
          </a:xfrm>
        </p:grpSpPr>
        <p:sp>
          <p:nvSpPr>
            <p:cNvPr id="31" name="Hexágono 30">
              <a:extLst>
                <a:ext uri="{FF2B5EF4-FFF2-40B4-BE49-F238E27FC236}">
                  <a16:creationId xmlns:a16="http://schemas.microsoft.com/office/drawing/2014/main" id="{137D68DB-4691-486E-B2AF-0D718FFD49D7}"/>
                </a:ext>
              </a:extLst>
            </p:cNvPr>
            <p:cNvSpPr/>
            <p:nvPr/>
          </p:nvSpPr>
          <p:spPr>
            <a:xfrm>
              <a:off x="3942302" y="1017906"/>
              <a:ext cx="1296000" cy="712000"/>
            </a:xfrm>
            <a:prstGeom prst="hexagon">
              <a:avLst/>
            </a:prstGeom>
            <a:gradFill>
              <a:gsLst>
                <a:gs pos="100000">
                  <a:srgbClr val="7EDCFE"/>
                </a:gs>
                <a:gs pos="2000">
                  <a:srgbClr val="124364"/>
                </a:gs>
              </a:gsLst>
              <a:lin ang="0" scaled="0"/>
            </a:gradFill>
            <a:ln>
              <a:noFill/>
            </a:ln>
            <a:effectLst>
              <a:outerShdw blurRad="88900" dist="1143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1817FA68-959D-48AE-BA77-E0AFE8D157C9}"/>
                </a:ext>
              </a:extLst>
            </p:cNvPr>
            <p:cNvSpPr txBox="1"/>
            <p:nvPr/>
          </p:nvSpPr>
          <p:spPr>
            <a:xfrm>
              <a:off x="3721520" y="991893"/>
              <a:ext cx="1296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02</a:t>
              </a:r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AAE2F908-1EF5-4CE5-887A-211165A0DBF4}"/>
              </a:ext>
            </a:extLst>
          </p:cNvPr>
          <p:cNvGrpSpPr/>
          <p:nvPr/>
        </p:nvGrpSpPr>
        <p:grpSpPr>
          <a:xfrm>
            <a:off x="4196961" y="1801088"/>
            <a:ext cx="1427844" cy="769441"/>
            <a:chOff x="4393457" y="2876849"/>
            <a:chExt cx="1427844" cy="1194363"/>
          </a:xfrm>
        </p:grpSpPr>
        <p:sp>
          <p:nvSpPr>
            <p:cNvPr id="34" name="Hexágono 33">
              <a:extLst>
                <a:ext uri="{FF2B5EF4-FFF2-40B4-BE49-F238E27FC236}">
                  <a16:creationId xmlns:a16="http://schemas.microsoft.com/office/drawing/2014/main" id="{3A2DB941-E97E-431A-8063-7054AEC91261}"/>
                </a:ext>
              </a:extLst>
            </p:cNvPr>
            <p:cNvSpPr/>
            <p:nvPr/>
          </p:nvSpPr>
          <p:spPr>
            <a:xfrm>
              <a:off x="4525301" y="2912400"/>
              <a:ext cx="1296000" cy="1105200"/>
            </a:xfrm>
            <a:prstGeom prst="hexagon">
              <a:avLst/>
            </a:prstGeom>
            <a:gradFill>
              <a:gsLst>
                <a:gs pos="100000">
                  <a:srgbClr val="1FEDCB"/>
                </a:gs>
                <a:gs pos="2000">
                  <a:srgbClr val="8DDB89"/>
                </a:gs>
              </a:gsLst>
              <a:lin ang="0" scaled="0"/>
            </a:gradFill>
            <a:ln>
              <a:noFill/>
            </a:ln>
            <a:effectLst>
              <a:outerShdw blurRad="88900" dist="1143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CC65CA88-5F57-488E-8CF5-295763A0863D}"/>
                </a:ext>
              </a:extLst>
            </p:cNvPr>
            <p:cNvSpPr txBox="1"/>
            <p:nvPr/>
          </p:nvSpPr>
          <p:spPr>
            <a:xfrm>
              <a:off x="4393457" y="2876849"/>
              <a:ext cx="1216213" cy="119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03</a:t>
              </a:r>
            </a:p>
          </p:txBody>
        </p:sp>
      </p:grp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72168F51-B967-4927-ABBC-9C230A1030F5}"/>
              </a:ext>
            </a:extLst>
          </p:cNvPr>
          <p:cNvGrpSpPr/>
          <p:nvPr/>
        </p:nvGrpSpPr>
        <p:grpSpPr>
          <a:xfrm>
            <a:off x="4445257" y="3558953"/>
            <a:ext cx="1396122" cy="769441"/>
            <a:chOff x="4023399" y="4204170"/>
            <a:chExt cx="1396122" cy="1194363"/>
          </a:xfrm>
        </p:grpSpPr>
        <p:sp>
          <p:nvSpPr>
            <p:cNvPr id="37" name="Hexágono 36">
              <a:extLst>
                <a:ext uri="{FF2B5EF4-FFF2-40B4-BE49-F238E27FC236}">
                  <a16:creationId xmlns:a16="http://schemas.microsoft.com/office/drawing/2014/main" id="{F1E54C01-ABC5-48D5-84EA-916E5909BDF6}"/>
                </a:ext>
              </a:extLst>
            </p:cNvPr>
            <p:cNvSpPr/>
            <p:nvPr/>
          </p:nvSpPr>
          <p:spPr>
            <a:xfrm>
              <a:off x="4123521" y="4210200"/>
              <a:ext cx="1296000" cy="1105200"/>
            </a:xfrm>
            <a:prstGeom prst="hexagon">
              <a:avLst/>
            </a:prstGeom>
            <a:gradFill>
              <a:gsLst>
                <a:gs pos="100000">
                  <a:srgbClr val="7EDCFE"/>
                </a:gs>
                <a:gs pos="2000">
                  <a:srgbClr val="12B5F1"/>
                </a:gs>
              </a:gsLst>
              <a:lin ang="0" scaled="0"/>
            </a:gradFill>
            <a:ln>
              <a:noFill/>
            </a:ln>
            <a:effectLst>
              <a:outerShdw blurRad="88900" dist="1143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C5FB9E70-D661-4854-A0C8-1FB975ACC4A9}"/>
                </a:ext>
              </a:extLst>
            </p:cNvPr>
            <p:cNvSpPr txBox="1"/>
            <p:nvPr/>
          </p:nvSpPr>
          <p:spPr>
            <a:xfrm>
              <a:off x="4023399" y="4204170"/>
              <a:ext cx="1152770" cy="119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05</a:t>
              </a:r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B1E198CC-0067-4A41-B206-0F4A649C3CDA}"/>
              </a:ext>
            </a:extLst>
          </p:cNvPr>
          <p:cNvGrpSpPr/>
          <p:nvPr/>
        </p:nvGrpSpPr>
        <p:grpSpPr>
          <a:xfrm>
            <a:off x="3277481" y="5965061"/>
            <a:ext cx="1342857" cy="769441"/>
            <a:chOff x="3416343" y="5455610"/>
            <a:chExt cx="1342857" cy="1194363"/>
          </a:xfrm>
        </p:grpSpPr>
        <p:sp>
          <p:nvSpPr>
            <p:cNvPr id="27" name="Hexágono 26">
              <a:extLst>
                <a:ext uri="{FF2B5EF4-FFF2-40B4-BE49-F238E27FC236}">
                  <a16:creationId xmlns:a16="http://schemas.microsoft.com/office/drawing/2014/main" id="{12C8B121-4822-4DD4-86C3-1AB7438D3045}"/>
                </a:ext>
              </a:extLst>
            </p:cNvPr>
            <p:cNvSpPr/>
            <p:nvPr/>
          </p:nvSpPr>
          <p:spPr>
            <a:xfrm>
              <a:off x="3463200" y="5508000"/>
              <a:ext cx="1296000" cy="1105200"/>
            </a:xfrm>
            <a:prstGeom prst="hexagon">
              <a:avLst/>
            </a:prstGeom>
            <a:gradFill>
              <a:gsLst>
                <a:gs pos="100000">
                  <a:srgbClr val="1E6FA6"/>
                </a:gs>
                <a:gs pos="2000">
                  <a:srgbClr val="124364"/>
                </a:gs>
              </a:gsLst>
              <a:lin ang="0" scaled="0"/>
            </a:gradFill>
            <a:ln>
              <a:noFill/>
            </a:ln>
            <a:effectLst>
              <a:outerShdw blurRad="88900" dist="1143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8141379E-7AC0-417A-8DC3-E8A231435171}"/>
                </a:ext>
              </a:extLst>
            </p:cNvPr>
            <p:cNvSpPr txBox="1"/>
            <p:nvPr/>
          </p:nvSpPr>
          <p:spPr>
            <a:xfrm>
              <a:off x="3416343" y="5455610"/>
              <a:ext cx="1097281" cy="119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08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00913ED-CE2C-A189-89CD-04EA617BEA06}"/>
              </a:ext>
            </a:extLst>
          </p:cNvPr>
          <p:cNvGrpSpPr/>
          <p:nvPr/>
        </p:nvGrpSpPr>
        <p:grpSpPr>
          <a:xfrm>
            <a:off x="4984952" y="4377157"/>
            <a:ext cx="5914800" cy="712000"/>
            <a:chOff x="4754552" y="4210200"/>
            <a:chExt cx="5914800" cy="1105200"/>
          </a:xfrm>
        </p:grpSpPr>
        <p:sp>
          <p:nvSpPr>
            <p:cNvPr id="24" name="Seta: Pentágono 23">
              <a:extLst>
                <a:ext uri="{FF2B5EF4-FFF2-40B4-BE49-F238E27FC236}">
                  <a16:creationId xmlns:a16="http://schemas.microsoft.com/office/drawing/2014/main" id="{7E83E11C-8AFF-71E2-0A8B-D6A41EA68E58}"/>
                </a:ext>
              </a:extLst>
            </p:cNvPr>
            <p:cNvSpPr/>
            <p:nvPr/>
          </p:nvSpPr>
          <p:spPr>
            <a:xfrm>
              <a:off x="4754552" y="4210200"/>
              <a:ext cx="5914800" cy="1105200"/>
            </a:xfrm>
            <a:prstGeom prst="homePlate">
              <a:avLst>
                <a:gd name="adj" fmla="val 27660"/>
              </a:avLst>
            </a:prstGeom>
            <a:gradFill>
              <a:gsLst>
                <a:gs pos="100000">
                  <a:srgbClr val="758AD9"/>
                </a:gs>
                <a:gs pos="2000">
                  <a:srgbClr val="4472C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9518831B-5FFA-6009-8C24-21892AFA5F64}"/>
                </a:ext>
              </a:extLst>
            </p:cNvPr>
            <p:cNvSpPr txBox="1"/>
            <p:nvPr/>
          </p:nvSpPr>
          <p:spPr>
            <a:xfrm>
              <a:off x="5547696" y="4294706"/>
              <a:ext cx="4912438" cy="907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PRONTO PARA O CONSUMO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Pode ser usado puro (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100%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) ou misturado ao óleo diesel.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D8CFA0C3-0AEC-FC91-1CC6-3AC30998ADA2}"/>
              </a:ext>
            </a:extLst>
          </p:cNvPr>
          <p:cNvGrpSpPr/>
          <p:nvPr/>
        </p:nvGrpSpPr>
        <p:grpSpPr>
          <a:xfrm>
            <a:off x="4302222" y="4327600"/>
            <a:ext cx="1347699" cy="769441"/>
            <a:chOff x="4071822" y="4133275"/>
            <a:chExt cx="1347699" cy="1194363"/>
          </a:xfrm>
        </p:grpSpPr>
        <p:sp>
          <p:nvSpPr>
            <p:cNvPr id="32" name="Hexágono 31">
              <a:extLst>
                <a:ext uri="{FF2B5EF4-FFF2-40B4-BE49-F238E27FC236}">
                  <a16:creationId xmlns:a16="http://schemas.microsoft.com/office/drawing/2014/main" id="{696B8574-511A-4534-A724-3F3CDD6B4C3A}"/>
                </a:ext>
              </a:extLst>
            </p:cNvPr>
            <p:cNvSpPr/>
            <p:nvPr/>
          </p:nvSpPr>
          <p:spPr>
            <a:xfrm>
              <a:off x="4123521" y="4210200"/>
              <a:ext cx="1296000" cy="1105200"/>
            </a:xfrm>
            <a:prstGeom prst="hexagon">
              <a:avLst/>
            </a:prstGeom>
            <a:gradFill>
              <a:gsLst>
                <a:gs pos="100000">
                  <a:srgbClr val="4472C4"/>
                </a:gs>
                <a:gs pos="0">
                  <a:srgbClr val="758AD9"/>
                </a:gs>
              </a:gsLst>
              <a:lin ang="0" scaled="0"/>
            </a:gradFill>
            <a:ln>
              <a:noFill/>
            </a:ln>
            <a:effectLst>
              <a:outerShdw blurRad="88900" dist="1143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A641E1E-019D-D70B-84C9-F3CFA9BAAC97}"/>
                </a:ext>
              </a:extLst>
            </p:cNvPr>
            <p:cNvSpPr txBox="1"/>
            <p:nvPr/>
          </p:nvSpPr>
          <p:spPr>
            <a:xfrm>
              <a:off x="4071822" y="4133275"/>
              <a:ext cx="1152770" cy="119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06</a:t>
              </a:r>
            </a:p>
          </p:txBody>
        </p:sp>
      </p:grpSp>
      <p:grpSp>
        <p:nvGrpSpPr>
          <p:cNvPr id="93" name="Agrupar 92">
            <a:extLst>
              <a:ext uri="{FF2B5EF4-FFF2-40B4-BE49-F238E27FC236}">
                <a16:creationId xmlns:a16="http://schemas.microsoft.com/office/drawing/2014/main" id="{D1AB3241-2127-FC33-D4E0-D56F52199093}"/>
              </a:ext>
            </a:extLst>
          </p:cNvPr>
          <p:cNvGrpSpPr/>
          <p:nvPr/>
        </p:nvGrpSpPr>
        <p:grpSpPr>
          <a:xfrm>
            <a:off x="4416988" y="5105761"/>
            <a:ext cx="5914800" cy="830997"/>
            <a:chOff x="4416988" y="5009505"/>
            <a:chExt cx="5914800" cy="830997"/>
          </a:xfrm>
        </p:grpSpPr>
        <p:sp>
          <p:nvSpPr>
            <p:cNvPr id="62" name="Seta: Pentágono 61">
              <a:extLst>
                <a:ext uri="{FF2B5EF4-FFF2-40B4-BE49-F238E27FC236}">
                  <a16:creationId xmlns:a16="http://schemas.microsoft.com/office/drawing/2014/main" id="{BEEA8CE4-F1C0-ECD3-3055-545BBBA169D5}"/>
                </a:ext>
              </a:extLst>
            </p:cNvPr>
            <p:cNvSpPr/>
            <p:nvPr/>
          </p:nvSpPr>
          <p:spPr>
            <a:xfrm>
              <a:off x="4416988" y="5075971"/>
              <a:ext cx="5914800" cy="712000"/>
            </a:xfrm>
            <a:prstGeom prst="homePlate">
              <a:avLst>
                <a:gd name="adj" fmla="val 27660"/>
              </a:avLst>
            </a:prstGeom>
            <a:gradFill>
              <a:gsLst>
                <a:gs pos="100000">
                  <a:srgbClr val="7EDCFE"/>
                </a:gs>
                <a:gs pos="2000">
                  <a:srgbClr val="12436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CaixaDeTexto 63">
              <a:extLst>
                <a:ext uri="{FF2B5EF4-FFF2-40B4-BE49-F238E27FC236}">
                  <a16:creationId xmlns:a16="http://schemas.microsoft.com/office/drawing/2014/main" id="{4F9265DE-2A51-D0C8-55EF-69BD462C9C3D}"/>
                </a:ext>
              </a:extLst>
            </p:cNvPr>
            <p:cNvSpPr txBox="1"/>
            <p:nvPr/>
          </p:nvSpPr>
          <p:spPr>
            <a:xfrm>
              <a:off x="5080102" y="5009505"/>
              <a:ext cx="523931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MAIOR PUREZA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Teor de </a:t>
              </a:r>
              <a:r>
                <a:rPr kumimoji="0" lang="pt-B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monoglicerídeo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abaixo de 0,25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%, contaminação total residual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abaixo de 2 </a:t>
              </a:r>
              <a:r>
                <a:rPr kumimoji="0" lang="pt-B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ppm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e até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35% menos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 teor de água.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5D5792AF-FFDB-A44E-0601-FC37E528F8CA}"/>
              </a:ext>
            </a:extLst>
          </p:cNvPr>
          <p:cNvGrpSpPr/>
          <p:nvPr/>
        </p:nvGrpSpPr>
        <p:grpSpPr>
          <a:xfrm>
            <a:off x="3778295" y="5153686"/>
            <a:ext cx="1303662" cy="769441"/>
            <a:chOff x="3455538" y="5479220"/>
            <a:chExt cx="1303662" cy="1194363"/>
          </a:xfrm>
        </p:grpSpPr>
        <p:sp>
          <p:nvSpPr>
            <p:cNvPr id="68" name="Hexágono 67">
              <a:extLst>
                <a:ext uri="{FF2B5EF4-FFF2-40B4-BE49-F238E27FC236}">
                  <a16:creationId xmlns:a16="http://schemas.microsoft.com/office/drawing/2014/main" id="{D9A8157A-7AA8-2BB7-3C21-D4949C0C7E10}"/>
                </a:ext>
              </a:extLst>
            </p:cNvPr>
            <p:cNvSpPr/>
            <p:nvPr/>
          </p:nvSpPr>
          <p:spPr>
            <a:xfrm>
              <a:off x="3463200" y="5508000"/>
              <a:ext cx="1296000" cy="1105200"/>
            </a:xfrm>
            <a:prstGeom prst="hexagon">
              <a:avLst/>
            </a:prstGeom>
            <a:gradFill>
              <a:gsLst>
                <a:gs pos="100000">
                  <a:srgbClr val="7EDCFE"/>
                </a:gs>
                <a:gs pos="2000">
                  <a:srgbClr val="124364"/>
                </a:gs>
              </a:gsLst>
              <a:lin ang="0" scaled="0"/>
            </a:gradFill>
            <a:ln>
              <a:noFill/>
            </a:ln>
            <a:effectLst>
              <a:outerShdw blurRad="88900" dist="1143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aixaDeTexto 74">
              <a:extLst>
                <a:ext uri="{FF2B5EF4-FFF2-40B4-BE49-F238E27FC236}">
                  <a16:creationId xmlns:a16="http://schemas.microsoft.com/office/drawing/2014/main" id="{B46C671B-0016-9B23-9BF1-E184E83B4792}"/>
                </a:ext>
              </a:extLst>
            </p:cNvPr>
            <p:cNvSpPr txBox="1"/>
            <p:nvPr/>
          </p:nvSpPr>
          <p:spPr>
            <a:xfrm>
              <a:off x="3455538" y="5479220"/>
              <a:ext cx="1097281" cy="119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07</a:t>
              </a:r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134C0AC9-12E5-CA0E-7E6E-B93FE0628A76}"/>
              </a:ext>
            </a:extLst>
          </p:cNvPr>
          <p:cNvGrpSpPr/>
          <p:nvPr/>
        </p:nvGrpSpPr>
        <p:grpSpPr>
          <a:xfrm>
            <a:off x="5177922" y="2564024"/>
            <a:ext cx="6300204" cy="984885"/>
            <a:chOff x="4754552" y="4084475"/>
            <a:chExt cx="5914800" cy="1405293"/>
          </a:xfrm>
        </p:grpSpPr>
        <p:sp>
          <p:nvSpPr>
            <p:cNvPr id="77" name="Seta: Pentágono 76">
              <a:extLst>
                <a:ext uri="{FF2B5EF4-FFF2-40B4-BE49-F238E27FC236}">
                  <a16:creationId xmlns:a16="http://schemas.microsoft.com/office/drawing/2014/main" id="{1D56F2E1-C616-001D-FE41-EB295D56C3DF}"/>
                </a:ext>
              </a:extLst>
            </p:cNvPr>
            <p:cNvSpPr/>
            <p:nvPr/>
          </p:nvSpPr>
          <p:spPr>
            <a:xfrm>
              <a:off x="4754552" y="4149882"/>
              <a:ext cx="5914800" cy="1246646"/>
            </a:xfrm>
            <a:prstGeom prst="homePlate">
              <a:avLst>
                <a:gd name="adj" fmla="val 27660"/>
              </a:avLst>
            </a:prstGeom>
            <a:gradFill>
              <a:gsLst>
                <a:gs pos="100000">
                  <a:srgbClr val="1FEDCB"/>
                </a:gs>
                <a:gs pos="2000">
                  <a:srgbClr val="4472C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FCAA5C4E-8849-6068-4F8E-B75E62477B7A}"/>
                </a:ext>
              </a:extLst>
            </p:cNvPr>
            <p:cNvSpPr txBox="1"/>
            <p:nvPr/>
          </p:nvSpPr>
          <p:spPr>
            <a:xfrm>
              <a:off x="5423451" y="4084475"/>
              <a:ext cx="5221150" cy="14052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MAIOR PERFORMANCE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Maior teor de éster, com no 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mínimo 99%. 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Redução de 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até 50% 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das emissões de CO (monóxido de carbono), redução de 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até 85% 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na emissão de materiais particulados e, em </a:t>
              </a: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até 90% </a:t>
              </a: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+mn-cs"/>
                </a:rPr>
                <a:t>de redução de fumaça preta.</a:t>
              </a: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Agrupar 78">
            <a:extLst>
              <a:ext uri="{FF2B5EF4-FFF2-40B4-BE49-F238E27FC236}">
                <a16:creationId xmlns:a16="http://schemas.microsoft.com/office/drawing/2014/main" id="{377E3399-B805-6086-E27A-A93877A3D480}"/>
              </a:ext>
            </a:extLst>
          </p:cNvPr>
          <p:cNvGrpSpPr/>
          <p:nvPr/>
        </p:nvGrpSpPr>
        <p:grpSpPr>
          <a:xfrm>
            <a:off x="4458439" y="2590854"/>
            <a:ext cx="1384452" cy="1008499"/>
            <a:chOff x="4035069" y="4210200"/>
            <a:chExt cx="1384452" cy="1241691"/>
          </a:xfrm>
        </p:grpSpPr>
        <p:sp>
          <p:nvSpPr>
            <p:cNvPr id="80" name="Hexágono 79">
              <a:extLst>
                <a:ext uri="{FF2B5EF4-FFF2-40B4-BE49-F238E27FC236}">
                  <a16:creationId xmlns:a16="http://schemas.microsoft.com/office/drawing/2014/main" id="{EFDF78F7-06FA-830B-AEA9-2C5D2979F97F}"/>
                </a:ext>
              </a:extLst>
            </p:cNvPr>
            <p:cNvSpPr/>
            <p:nvPr/>
          </p:nvSpPr>
          <p:spPr>
            <a:xfrm>
              <a:off x="4123521" y="4210200"/>
              <a:ext cx="1296000" cy="1105200"/>
            </a:xfrm>
            <a:prstGeom prst="hexagon">
              <a:avLst/>
            </a:prstGeom>
            <a:gradFill>
              <a:gsLst>
                <a:gs pos="100000">
                  <a:srgbClr val="1FEDCB"/>
                </a:gs>
                <a:gs pos="2000">
                  <a:srgbClr val="4472C4"/>
                </a:gs>
              </a:gsLst>
              <a:lin ang="0" scaled="0"/>
            </a:gradFill>
            <a:ln>
              <a:noFill/>
            </a:ln>
            <a:effectLst>
              <a:outerShdw blurRad="88900" dist="1143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EA59F892-A7DD-E99E-32EA-D3E4D4948E23}"/>
                </a:ext>
              </a:extLst>
            </p:cNvPr>
            <p:cNvSpPr txBox="1"/>
            <p:nvPr/>
          </p:nvSpPr>
          <p:spPr>
            <a:xfrm>
              <a:off x="4035069" y="4257528"/>
              <a:ext cx="1152770" cy="1194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04</a:t>
              </a:r>
            </a:p>
          </p:txBody>
        </p: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76E9264A-7A7E-6A63-2648-0F7DA8D51100}"/>
              </a:ext>
            </a:extLst>
          </p:cNvPr>
          <p:cNvGrpSpPr/>
          <p:nvPr/>
        </p:nvGrpSpPr>
        <p:grpSpPr>
          <a:xfrm>
            <a:off x="3335446" y="2272975"/>
            <a:ext cx="403200" cy="376659"/>
            <a:chOff x="5521911" y="1171852"/>
            <a:chExt cx="403200" cy="403200"/>
          </a:xfrm>
        </p:grpSpPr>
        <p:sp>
          <p:nvSpPr>
            <p:cNvPr id="83" name="Elipse 82">
              <a:extLst>
                <a:ext uri="{FF2B5EF4-FFF2-40B4-BE49-F238E27FC236}">
                  <a16:creationId xmlns:a16="http://schemas.microsoft.com/office/drawing/2014/main" id="{8D7B2260-F22A-721E-C8CD-98B9B5A33A2F}"/>
                </a:ext>
              </a:extLst>
            </p:cNvPr>
            <p:cNvSpPr/>
            <p:nvPr/>
          </p:nvSpPr>
          <p:spPr>
            <a:xfrm>
              <a:off x="5521911" y="1171852"/>
              <a:ext cx="403200" cy="403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Elipse 83">
              <a:extLst>
                <a:ext uri="{FF2B5EF4-FFF2-40B4-BE49-F238E27FC236}">
                  <a16:creationId xmlns:a16="http://schemas.microsoft.com/office/drawing/2014/main" id="{0F751AAB-A8E2-58E9-7E0B-BDA0067EB203}"/>
                </a:ext>
              </a:extLst>
            </p:cNvPr>
            <p:cNvSpPr/>
            <p:nvPr/>
          </p:nvSpPr>
          <p:spPr>
            <a:xfrm>
              <a:off x="5563311" y="1213252"/>
              <a:ext cx="320400" cy="320400"/>
            </a:xfrm>
            <a:prstGeom prst="ellipse">
              <a:avLst/>
            </a:prstGeom>
            <a:gradFill>
              <a:gsLst>
                <a:gs pos="100000">
                  <a:srgbClr val="1FEDCB"/>
                </a:gs>
                <a:gs pos="0">
                  <a:srgbClr val="8DDB89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495CF1A9-7B5A-534F-E3EF-FF4986C5F11D}"/>
              </a:ext>
            </a:extLst>
          </p:cNvPr>
          <p:cNvGrpSpPr/>
          <p:nvPr/>
        </p:nvGrpSpPr>
        <p:grpSpPr>
          <a:xfrm>
            <a:off x="3633463" y="2950465"/>
            <a:ext cx="403200" cy="376659"/>
            <a:chOff x="5521911" y="1171852"/>
            <a:chExt cx="403200" cy="403200"/>
          </a:xfrm>
        </p:grpSpPr>
        <p:sp>
          <p:nvSpPr>
            <p:cNvPr id="86" name="Elipse 85">
              <a:extLst>
                <a:ext uri="{FF2B5EF4-FFF2-40B4-BE49-F238E27FC236}">
                  <a16:creationId xmlns:a16="http://schemas.microsoft.com/office/drawing/2014/main" id="{C07EAE69-9A10-E021-E773-D3BF2BA411D1}"/>
                </a:ext>
              </a:extLst>
            </p:cNvPr>
            <p:cNvSpPr/>
            <p:nvPr/>
          </p:nvSpPr>
          <p:spPr>
            <a:xfrm>
              <a:off x="5521911" y="1171852"/>
              <a:ext cx="403200" cy="403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79A1F440-7665-D49C-C2A1-D378DB853FE3}"/>
                </a:ext>
              </a:extLst>
            </p:cNvPr>
            <p:cNvSpPr/>
            <p:nvPr/>
          </p:nvSpPr>
          <p:spPr>
            <a:xfrm>
              <a:off x="5563311" y="1213252"/>
              <a:ext cx="320400" cy="320400"/>
            </a:xfrm>
            <a:prstGeom prst="ellipse">
              <a:avLst/>
            </a:prstGeom>
            <a:gradFill>
              <a:gsLst>
                <a:gs pos="100000">
                  <a:srgbClr val="1FEDCB"/>
                </a:gs>
                <a:gs pos="0">
                  <a:srgbClr val="4472C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F659C249-4756-F04E-E8A4-E6D63D0BA242}"/>
              </a:ext>
            </a:extLst>
          </p:cNvPr>
          <p:cNvGrpSpPr/>
          <p:nvPr/>
        </p:nvGrpSpPr>
        <p:grpSpPr>
          <a:xfrm>
            <a:off x="2812627" y="5018718"/>
            <a:ext cx="403200" cy="376659"/>
            <a:chOff x="5521911" y="1171852"/>
            <a:chExt cx="403200" cy="403200"/>
          </a:xfrm>
        </p:grpSpPr>
        <p:sp>
          <p:nvSpPr>
            <p:cNvPr id="89" name="Elipse 88">
              <a:extLst>
                <a:ext uri="{FF2B5EF4-FFF2-40B4-BE49-F238E27FC236}">
                  <a16:creationId xmlns:a16="http://schemas.microsoft.com/office/drawing/2014/main" id="{05D83993-4EF4-B6A0-351D-6705EB5E4A03}"/>
                </a:ext>
              </a:extLst>
            </p:cNvPr>
            <p:cNvSpPr/>
            <p:nvPr/>
          </p:nvSpPr>
          <p:spPr>
            <a:xfrm>
              <a:off x="5521911" y="1171852"/>
              <a:ext cx="403200" cy="403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Elipse 89">
              <a:extLst>
                <a:ext uri="{FF2B5EF4-FFF2-40B4-BE49-F238E27FC236}">
                  <a16:creationId xmlns:a16="http://schemas.microsoft.com/office/drawing/2014/main" id="{2F3BBCBF-CC21-62BF-5F80-F16105353622}"/>
                </a:ext>
              </a:extLst>
            </p:cNvPr>
            <p:cNvSpPr/>
            <p:nvPr/>
          </p:nvSpPr>
          <p:spPr>
            <a:xfrm>
              <a:off x="5563311" y="1213252"/>
              <a:ext cx="320400" cy="320400"/>
            </a:xfrm>
            <a:prstGeom prst="ellipse">
              <a:avLst/>
            </a:prstGeom>
            <a:gradFill>
              <a:gsLst>
                <a:gs pos="100000">
                  <a:srgbClr val="7EDCFE"/>
                </a:gs>
                <a:gs pos="0">
                  <a:srgbClr val="1E6FA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227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37EB783-2649-D37C-DDA9-E8E5B8042551}"/>
              </a:ext>
            </a:extLst>
          </p:cNvPr>
          <p:cNvSpPr txBox="1"/>
          <p:nvPr/>
        </p:nvSpPr>
        <p:spPr>
          <a:xfrm>
            <a:off x="6096000" y="2059394"/>
            <a:ext cx="602079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gtree ExtraBold" pitchFamily="2" charset="0"/>
                <a:ea typeface="+mn-ea"/>
                <a:cs typeface="+mn-cs"/>
              </a:rPr>
              <a:t>É MAIS 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Figtree ExtraBold" pitchFamily="2" charset="0"/>
                <a:ea typeface="+mn-ea"/>
                <a:cs typeface="+mn-cs"/>
              </a:rPr>
              <a:t>RESULTADO 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Figtree ExtraBold" pitchFamily="2" charset="0"/>
                <a:ea typeface="+mn-ea"/>
                <a:cs typeface="+mn-cs"/>
              </a:rPr>
              <a:t>PIONEIRISMO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gtree ExtraBold" pitchFamily="2" charset="0"/>
                <a:ea typeface="+mn-ea"/>
                <a:cs typeface="+mn-cs"/>
              </a:rPr>
              <a:t>DA BE8.</a:t>
            </a:r>
            <a:endParaRPr kumimoji="0" lang="pt-BR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igtree ExtraBold" pitchFamily="2" charset="0"/>
              <a:ea typeface="+mn-ea"/>
              <a:cs typeface="+mn-cs"/>
            </a:endParaRPr>
          </a:p>
        </p:txBody>
      </p:sp>
      <p:pic>
        <p:nvPicPr>
          <p:cNvPr id="5" name="Imagem 4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0A2F5A41-BE90-9BB5-CEB4-2BCB56A26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6" r="48317"/>
          <a:stretch/>
        </p:blipFill>
        <p:spPr>
          <a:xfrm>
            <a:off x="-95003" y="0"/>
            <a:ext cx="5308271" cy="6858000"/>
          </a:xfrm>
          <a:prstGeom prst="rect">
            <a:avLst/>
          </a:prstGeom>
        </p:spPr>
      </p:pic>
      <p:sp>
        <p:nvSpPr>
          <p:cNvPr id="6" name="Rectangle 57">
            <a:extLst>
              <a:ext uri="{FF2B5EF4-FFF2-40B4-BE49-F238E27FC236}">
                <a16:creationId xmlns:a16="http://schemas.microsoft.com/office/drawing/2014/main" id="{3B270B3A-1FD4-7CFD-4694-0705637375D5}"/>
              </a:ext>
            </a:extLst>
          </p:cNvPr>
          <p:cNvSpPr/>
          <p:nvPr/>
        </p:nvSpPr>
        <p:spPr>
          <a:xfrm>
            <a:off x="-1531917" y="0"/>
            <a:ext cx="6840187" cy="6936282"/>
          </a:xfrm>
          <a:prstGeom prst="rect">
            <a:avLst/>
          </a:prstGeom>
          <a:solidFill>
            <a:srgbClr val="E2F0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36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Uma imagem contendo no interior, mesa, pessoa, vidro&#10;&#10;Descrição gerada automaticamente">
            <a:extLst>
              <a:ext uri="{FF2B5EF4-FFF2-40B4-BE49-F238E27FC236}">
                <a16:creationId xmlns:a16="http://schemas.microsoft.com/office/drawing/2014/main" id="{FCD5F989-7213-934C-6C3A-1FCFB0C11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24247" y="232310"/>
            <a:ext cx="6608615" cy="4560127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9F37BF6F-278E-7360-EC56-D0063AF06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46" y="647056"/>
            <a:ext cx="8414100" cy="4738037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4DB26BD-C80F-9506-9076-31F301377655}"/>
              </a:ext>
            </a:extLst>
          </p:cNvPr>
          <p:cNvGrpSpPr/>
          <p:nvPr/>
        </p:nvGrpSpPr>
        <p:grpSpPr>
          <a:xfrm>
            <a:off x="0" y="5691600"/>
            <a:ext cx="1540800" cy="1166400"/>
            <a:chOff x="2672080" y="1574800"/>
            <a:chExt cx="1540800" cy="1166400"/>
          </a:xfrm>
          <a:solidFill>
            <a:srgbClr val="002060"/>
          </a:solidFill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B60B9BD5-71E1-F8DC-5EE9-A54C338755C2}"/>
                </a:ext>
              </a:extLst>
            </p:cNvPr>
            <p:cNvSpPr/>
            <p:nvPr/>
          </p:nvSpPr>
          <p:spPr>
            <a:xfrm>
              <a:off x="2672080" y="1574800"/>
              <a:ext cx="1540800" cy="116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E19206B0-F0A9-2422-03FC-FE193DE25E0D}"/>
                </a:ext>
              </a:extLst>
            </p:cNvPr>
            <p:cNvSpPr/>
            <p:nvPr/>
          </p:nvSpPr>
          <p:spPr>
            <a:xfrm>
              <a:off x="2992480" y="1708000"/>
              <a:ext cx="900000" cy="900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Paralelogramo 23">
            <a:extLst>
              <a:ext uri="{FF2B5EF4-FFF2-40B4-BE49-F238E27FC236}">
                <a16:creationId xmlns:a16="http://schemas.microsoft.com/office/drawing/2014/main" id="{C9CC1201-479A-1972-C06C-A983C38E18DC}"/>
              </a:ext>
            </a:extLst>
          </p:cNvPr>
          <p:cNvSpPr/>
          <p:nvPr/>
        </p:nvSpPr>
        <p:spPr>
          <a:xfrm rot="16200000" flipV="1">
            <a:off x="1254600" y="5778150"/>
            <a:ext cx="1364400" cy="792000"/>
          </a:xfrm>
          <a:prstGeom prst="parallelogram">
            <a:avLst/>
          </a:prstGeom>
          <a:solidFill>
            <a:srgbClr val="1E6F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4EAA88F-189D-B552-48FB-733AD8E94610}"/>
              </a:ext>
            </a:extLst>
          </p:cNvPr>
          <p:cNvGrpSpPr/>
          <p:nvPr/>
        </p:nvGrpSpPr>
        <p:grpSpPr>
          <a:xfrm>
            <a:off x="2332799" y="5493161"/>
            <a:ext cx="8716053" cy="1174519"/>
            <a:chOff x="2332798" y="1324235"/>
            <a:chExt cx="8716053" cy="1174519"/>
          </a:xfrm>
          <a:solidFill>
            <a:srgbClr val="002060"/>
          </a:solidFill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FCF1F9A9-88B3-D19A-2CE9-F4B5F4EA20E8}"/>
                </a:ext>
              </a:extLst>
            </p:cNvPr>
            <p:cNvSpPr/>
            <p:nvPr/>
          </p:nvSpPr>
          <p:spPr>
            <a:xfrm>
              <a:off x="2332798" y="1324235"/>
              <a:ext cx="7675422" cy="1166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riângulo isósceles 26">
              <a:extLst>
                <a:ext uri="{FF2B5EF4-FFF2-40B4-BE49-F238E27FC236}">
                  <a16:creationId xmlns:a16="http://schemas.microsoft.com/office/drawing/2014/main" id="{953C17E4-B953-3FBA-C666-FBDEA1F4858A}"/>
                </a:ext>
              </a:extLst>
            </p:cNvPr>
            <p:cNvSpPr/>
            <p:nvPr/>
          </p:nvSpPr>
          <p:spPr>
            <a:xfrm rot="5400000">
              <a:off x="9945337" y="1395239"/>
              <a:ext cx="1166400" cy="1040629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686AAD12-1E03-0A84-0D2C-1CB55D8E91D9}"/>
              </a:ext>
            </a:extLst>
          </p:cNvPr>
          <p:cNvCxnSpPr/>
          <p:nvPr/>
        </p:nvCxnSpPr>
        <p:spPr>
          <a:xfrm flipV="1">
            <a:off x="9753600" y="5699829"/>
            <a:ext cx="0" cy="8166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BD58BC2-3945-C85C-E4AA-C372F79B9BAF}"/>
              </a:ext>
            </a:extLst>
          </p:cNvPr>
          <p:cNvSpPr txBox="1"/>
          <p:nvPr/>
        </p:nvSpPr>
        <p:spPr>
          <a:xfrm>
            <a:off x="2413788" y="5600645"/>
            <a:ext cx="7141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PATENTES PELO INPI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 PROCESSO E PRODUTO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06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208F155-8FE2-4069-34F9-CF8F40207311}"/>
              </a:ext>
            </a:extLst>
          </p:cNvPr>
          <p:cNvSpPr txBox="1"/>
          <p:nvPr/>
        </p:nvSpPr>
        <p:spPr>
          <a:xfrm>
            <a:off x="967154" y="4037317"/>
            <a:ext cx="45895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kern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Camilo Abduch Adas</a:t>
            </a:r>
            <a:br>
              <a:rPr lang="pt-BR" sz="1800" b="1" kern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1800" kern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Superintendente de Estratégia e Transição Energética</a:t>
            </a:r>
            <a:br>
              <a:rPr lang="pt-BR" sz="1800" kern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pt-BR" sz="1800" kern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1200" b="1" kern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+55 11 9 4129 7720 / </a:t>
            </a:r>
            <a:br>
              <a:rPr lang="pt-BR" sz="1200" b="1" kern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1200" kern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camilo.adas@be8energy.com</a:t>
            </a:r>
            <a:br>
              <a:rPr lang="pt-BR" sz="1200" kern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t-BR" sz="1200" kern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https://www.be8energy.com</a:t>
            </a:r>
            <a:endParaRPr lang="pt-BR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168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D8B9372-3A04-85EF-1623-8D76AA320105}"/>
              </a:ext>
            </a:extLst>
          </p:cNvPr>
          <p:cNvSpPr txBox="1">
            <a:spLocks/>
          </p:cNvSpPr>
          <p:nvPr/>
        </p:nvSpPr>
        <p:spPr>
          <a:xfrm>
            <a:off x="328670" y="4126070"/>
            <a:ext cx="8111945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Obrigado</a:t>
            </a:r>
            <a:br>
              <a:rPr lang="pt-BR" sz="4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pt-BR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50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07BBBF3-1A94-47CE-9213-67D41B903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8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479231E-88A7-4301-9BC0-E22952432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7CAB0D3-F6B4-DFEF-5AA2-0C40C984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5E4E3C0-054E-3CA4-9C1C-BCD8A63A0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D63E391-19F8-E0D6-77F6-C67A96AA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469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0316CD4-84CC-44A7-8CAD-EB2CBD81F8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Mapa&#10;&#10;Descrição gerada automaticamente">
            <a:extLst>
              <a:ext uri="{FF2B5EF4-FFF2-40B4-BE49-F238E27FC236}">
                <a16:creationId xmlns:a16="http://schemas.microsoft.com/office/drawing/2014/main" id="{26099BE7-F315-4A55-8579-9892ED45B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5" y="1061657"/>
            <a:ext cx="9450704" cy="54023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0D00E22-C9BB-418E-9CA3-549CFF1D0C11}"/>
              </a:ext>
            </a:extLst>
          </p:cNvPr>
          <p:cNvSpPr txBox="1"/>
          <p:nvPr/>
        </p:nvSpPr>
        <p:spPr>
          <a:xfrm>
            <a:off x="302095" y="167230"/>
            <a:ext cx="77999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</a:rPr>
              <a:t>Presença </a:t>
            </a:r>
            <a:r>
              <a:rPr lang="pt-BR" sz="3500" b="1" dirty="0">
                <a:solidFill>
                  <a:srgbClr val="55C94F"/>
                </a:solidFill>
              </a:rPr>
              <a:t>Global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968803B4-96EA-4851-ABBC-08E235E42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14" y="5883441"/>
            <a:ext cx="1539831" cy="866272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39265D3-EF9A-4B5F-AF82-2103983A7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88" y="25502"/>
            <a:ext cx="1260612" cy="91439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D9893ED-8340-43F3-A122-E859BC67A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034" y="1295497"/>
            <a:ext cx="1181876" cy="149299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EA120BB-EB06-471C-BF55-B9B6A4457A4A}"/>
              </a:ext>
            </a:extLst>
          </p:cNvPr>
          <p:cNvSpPr txBox="1"/>
          <p:nvPr/>
        </p:nvSpPr>
        <p:spPr>
          <a:xfrm>
            <a:off x="9016409" y="3037759"/>
            <a:ext cx="285855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</a:rPr>
              <a:t>Maior produtora de biodiesel do País:</a:t>
            </a:r>
          </a:p>
          <a:p>
            <a:pPr algn="r"/>
            <a:r>
              <a:rPr lang="pt-BR" sz="3500" b="1" dirty="0">
                <a:solidFill>
                  <a:srgbClr val="55C94F"/>
                </a:solidFill>
              </a:rPr>
              <a:t>889.114 m³</a:t>
            </a:r>
          </a:p>
          <a:p>
            <a:pPr algn="r"/>
            <a:r>
              <a:rPr lang="pt-BR" sz="2000" b="1" dirty="0">
                <a:solidFill>
                  <a:srgbClr val="55C94F"/>
                </a:solidFill>
              </a:rPr>
              <a:t>de biodiesel.</a:t>
            </a:r>
          </a:p>
          <a:p>
            <a:pPr algn="r"/>
            <a:endParaRPr lang="pt-BR" sz="2000" b="1" dirty="0">
              <a:solidFill>
                <a:srgbClr val="55C94F"/>
              </a:solidFill>
            </a:endParaRPr>
          </a:p>
          <a:p>
            <a:pPr algn="r"/>
            <a:r>
              <a:rPr lang="pt-BR" sz="2000" b="1" dirty="0">
                <a:solidFill>
                  <a:schemeClr val="bg1"/>
                </a:solidFill>
              </a:rPr>
              <a:t>14,24% do </a:t>
            </a:r>
            <a:r>
              <a:rPr lang="pt-BR" sz="2000" b="1" dirty="0" err="1">
                <a:solidFill>
                  <a:schemeClr val="bg1"/>
                </a:solidFill>
              </a:rPr>
              <a:t>market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share</a:t>
            </a:r>
            <a:r>
              <a:rPr lang="pt-BR" sz="2000" b="1" dirty="0">
                <a:solidFill>
                  <a:schemeClr val="bg1"/>
                </a:solidFill>
              </a:rPr>
              <a:t>. </a:t>
            </a:r>
          </a:p>
          <a:p>
            <a:pPr algn="r"/>
            <a:endParaRPr lang="pt-BR" sz="4000" dirty="0">
              <a:solidFill>
                <a:schemeClr val="bg1"/>
              </a:solidFill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9556B69-B382-04F7-7DA1-46240568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DD1F2E-5204-0301-6CB6-FD21A3F29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BBCEE35B-4C35-4DE1-8230-9CB19E8C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9502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0316CD4-84CC-44A7-8CAD-EB2CBD81F8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35DF4C-082F-4B07-AE38-4C87C83F1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8" y="281961"/>
            <a:ext cx="441610" cy="432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6243FA0-8166-476C-90F7-7BD5EBC40E58}"/>
              </a:ext>
            </a:extLst>
          </p:cNvPr>
          <p:cNvSpPr txBox="1"/>
          <p:nvPr/>
        </p:nvSpPr>
        <p:spPr>
          <a:xfrm>
            <a:off x="1034500" y="309098"/>
            <a:ext cx="2865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BRASIL</a:t>
            </a:r>
            <a:r>
              <a:rPr lang="pt-BR" sz="1200" dirty="0">
                <a:solidFill>
                  <a:schemeClr val="bg1"/>
                </a:solidFill>
              </a:rPr>
              <a:t>      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2AEC12-95C5-4E69-8471-6DC9E4109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/>
          <a:stretch/>
        </p:blipFill>
        <p:spPr>
          <a:xfrm>
            <a:off x="0" y="1091210"/>
            <a:ext cx="5876515" cy="30602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CC3598-6DAB-4E49-8569-B41973305C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7313" r="321"/>
          <a:stretch/>
        </p:blipFill>
        <p:spPr>
          <a:xfrm>
            <a:off x="6096000" y="1091210"/>
            <a:ext cx="6096000" cy="3060295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5D4D43A-78E8-4556-80AD-597C8C9DA8CE}"/>
              </a:ext>
            </a:extLst>
          </p:cNvPr>
          <p:cNvSpPr/>
          <p:nvPr/>
        </p:nvSpPr>
        <p:spPr>
          <a:xfrm>
            <a:off x="1" y="1294480"/>
            <a:ext cx="2082188" cy="363556"/>
          </a:xfrm>
          <a:prstGeom prst="rect">
            <a:avLst/>
          </a:prstGeom>
          <a:solidFill>
            <a:srgbClr val="081F2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5C94F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0186FA2-EE59-4A38-A069-C1AC08ECB92E}"/>
              </a:ext>
            </a:extLst>
          </p:cNvPr>
          <p:cNvSpPr txBox="1"/>
          <p:nvPr/>
        </p:nvSpPr>
        <p:spPr>
          <a:xfrm>
            <a:off x="99467" y="1322567"/>
            <a:ext cx="19827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Be8 Passo Fundo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A414380D-1DF8-4152-B320-D5A8D7D34AE8}"/>
              </a:ext>
            </a:extLst>
          </p:cNvPr>
          <p:cNvSpPr/>
          <p:nvPr/>
        </p:nvSpPr>
        <p:spPr>
          <a:xfrm>
            <a:off x="6067407" y="1294480"/>
            <a:ext cx="2082188" cy="363556"/>
          </a:xfrm>
          <a:prstGeom prst="rect">
            <a:avLst/>
          </a:prstGeom>
          <a:solidFill>
            <a:srgbClr val="081F2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5C94F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944C39D-9228-474A-A0C7-5BE0DCAAB569}"/>
              </a:ext>
            </a:extLst>
          </p:cNvPr>
          <p:cNvSpPr txBox="1"/>
          <p:nvPr/>
        </p:nvSpPr>
        <p:spPr>
          <a:xfrm>
            <a:off x="6166873" y="1322567"/>
            <a:ext cx="19827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Be8 Marialva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F586D26-864B-4BC6-9281-1B73398295B9}"/>
              </a:ext>
            </a:extLst>
          </p:cNvPr>
          <p:cNvSpPr txBox="1"/>
          <p:nvPr/>
        </p:nvSpPr>
        <p:spPr>
          <a:xfrm>
            <a:off x="165529" y="4351192"/>
            <a:ext cx="57109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rgbClr val="55C94F"/>
                </a:solidFill>
              </a:rPr>
              <a:t>Localização:</a:t>
            </a:r>
            <a:r>
              <a:rPr lang="pt-BR" sz="1700" b="1" dirty="0">
                <a:solidFill>
                  <a:schemeClr val="bg1"/>
                </a:solidFill>
              </a:rPr>
              <a:t> Passo </a:t>
            </a:r>
            <a:r>
              <a:rPr lang="pt-BR" sz="1700" b="1" dirty="0" err="1">
                <a:solidFill>
                  <a:schemeClr val="bg1"/>
                </a:solidFill>
              </a:rPr>
              <a:t>Fundo-RS</a:t>
            </a:r>
            <a:r>
              <a:rPr lang="pt-BR" sz="1200" b="1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52B1C40-00DD-49DF-9815-B9C037FD2928}"/>
              </a:ext>
            </a:extLst>
          </p:cNvPr>
          <p:cNvSpPr txBox="1"/>
          <p:nvPr/>
        </p:nvSpPr>
        <p:spPr>
          <a:xfrm>
            <a:off x="169480" y="4827374"/>
            <a:ext cx="57030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chemeClr val="bg1"/>
                </a:solidFill>
              </a:rPr>
              <a:t>Fundada em 2005, com início da produção em 2007</a:t>
            </a:r>
            <a:r>
              <a:rPr lang="pt-BR" sz="15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175CE0E-2175-441F-81B1-A668499CB183}"/>
              </a:ext>
            </a:extLst>
          </p:cNvPr>
          <p:cNvSpPr txBox="1"/>
          <p:nvPr/>
        </p:nvSpPr>
        <p:spPr>
          <a:xfrm>
            <a:off x="165530" y="5150539"/>
            <a:ext cx="5710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Capacidade produtiva: </a:t>
            </a:r>
            <a:r>
              <a:rPr lang="pt-BR" sz="1500" dirty="0">
                <a:solidFill>
                  <a:schemeClr val="bg1"/>
                </a:solidFill>
              </a:rPr>
              <a:t>processamento de 3.400 toneladas de soja por dia e produção de 468 milhões de litros de biodiesel por ano.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C248B8F-22BD-4985-9FC5-7A3D7023F1F3}"/>
              </a:ext>
            </a:extLst>
          </p:cNvPr>
          <p:cNvSpPr txBox="1"/>
          <p:nvPr/>
        </p:nvSpPr>
        <p:spPr>
          <a:xfrm>
            <a:off x="165530" y="5732845"/>
            <a:ext cx="5710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Principais produtos: </a:t>
            </a:r>
            <a:r>
              <a:rPr lang="pt-BR" sz="1500" dirty="0">
                <a:solidFill>
                  <a:schemeClr val="bg1"/>
                </a:solidFill>
              </a:rPr>
              <a:t>biodiesel, farelo de soja, glicerina, borra, casca de soja, resíduo de soja e óleo de soja degomado.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12E0618-C9E0-4670-8174-FAA47D639EC4}"/>
              </a:ext>
            </a:extLst>
          </p:cNvPr>
          <p:cNvSpPr txBox="1"/>
          <p:nvPr/>
        </p:nvSpPr>
        <p:spPr>
          <a:xfrm>
            <a:off x="161579" y="6310629"/>
            <a:ext cx="57109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Número de colaboradores: </a:t>
            </a:r>
            <a:r>
              <a:rPr lang="pt-BR" sz="1500" dirty="0">
                <a:solidFill>
                  <a:schemeClr val="bg1"/>
                </a:solidFill>
              </a:rPr>
              <a:t>~ 428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4232C6E-26E8-4FEF-9545-FBBF8D9D8564}"/>
              </a:ext>
            </a:extLst>
          </p:cNvPr>
          <p:cNvSpPr txBox="1"/>
          <p:nvPr/>
        </p:nvSpPr>
        <p:spPr>
          <a:xfrm>
            <a:off x="6254185" y="4363451"/>
            <a:ext cx="57109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rgbClr val="55C94F"/>
                </a:solidFill>
              </a:rPr>
              <a:t>Localização:</a:t>
            </a:r>
            <a:r>
              <a:rPr lang="pt-BR" sz="1700" b="1" dirty="0">
                <a:solidFill>
                  <a:schemeClr val="bg1"/>
                </a:solidFill>
              </a:rPr>
              <a:t> Marialva-PR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988215F-352D-4E2B-B694-1D207AD503E1}"/>
              </a:ext>
            </a:extLst>
          </p:cNvPr>
          <p:cNvSpPr txBox="1"/>
          <p:nvPr/>
        </p:nvSpPr>
        <p:spPr>
          <a:xfrm>
            <a:off x="6258136" y="4839633"/>
            <a:ext cx="57030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chemeClr val="bg1"/>
                </a:solidFill>
              </a:rPr>
              <a:t>Inaugurada em 2010.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95069B6-BDB9-4D23-A711-141DDF39DA4B}"/>
              </a:ext>
            </a:extLst>
          </p:cNvPr>
          <p:cNvSpPr txBox="1"/>
          <p:nvPr/>
        </p:nvSpPr>
        <p:spPr>
          <a:xfrm>
            <a:off x="6254186" y="5162798"/>
            <a:ext cx="5710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Capacidade produtiva: </a:t>
            </a:r>
            <a:r>
              <a:rPr lang="pt-BR" sz="1500" dirty="0">
                <a:solidFill>
                  <a:schemeClr val="bg1"/>
                </a:solidFill>
              </a:rPr>
              <a:t>produção de 468 milhões de litros de biodiesel por ano.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87F33A1-12D9-4046-9F05-4AA9F601DC54}"/>
              </a:ext>
            </a:extLst>
          </p:cNvPr>
          <p:cNvSpPr txBox="1"/>
          <p:nvPr/>
        </p:nvSpPr>
        <p:spPr>
          <a:xfrm>
            <a:off x="6254186" y="5745104"/>
            <a:ext cx="57109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Principais produtos: </a:t>
            </a:r>
            <a:r>
              <a:rPr lang="pt-BR" sz="1500" dirty="0">
                <a:solidFill>
                  <a:schemeClr val="bg1"/>
                </a:solidFill>
              </a:rPr>
              <a:t>biodiesel, glicerina, borra.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2F1D516-CF63-4D4A-BEAB-59A7F6C75E07}"/>
              </a:ext>
            </a:extLst>
          </p:cNvPr>
          <p:cNvSpPr txBox="1"/>
          <p:nvPr/>
        </p:nvSpPr>
        <p:spPr>
          <a:xfrm>
            <a:off x="6250235" y="6125260"/>
            <a:ext cx="57109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Número de colaboradores: </a:t>
            </a:r>
            <a:r>
              <a:rPr lang="pt-BR" sz="1500" dirty="0">
                <a:solidFill>
                  <a:schemeClr val="bg1"/>
                </a:solidFill>
              </a:rPr>
              <a:t>~ 137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B00DE97-FD5A-434B-B23F-ECDCC1FE4735}"/>
              </a:ext>
            </a:extLst>
          </p:cNvPr>
          <p:cNvSpPr txBox="1"/>
          <p:nvPr/>
        </p:nvSpPr>
        <p:spPr>
          <a:xfrm>
            <a:off x="1054449" y="159591"/>
            <a:ext cx="433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55C94F"/>
                </a:solidFill>
              </a:rPr>
              <a:t>Unidades Industriais</a:t>
            </a:r>
            <a:r>
              <a:rPr lang="pt-BR" sz="1200" dirty="0">
                <a:solidFill>
                  <a:srgbClr val="55C94F"/>
                </a:solidFill>
              </a:rPr>
              <a:t>   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2961AAEB-DC69-4D72-B8F3-88E84FAC4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14" y="5883441"/>
            <a:ext cx="1539831" cy="86627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6448338-F8FF-484A-BF30-1044D340BC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88" y="25502"/>
            <a:ext cx="1260612" cy="914397"/>
          </a:xfrm>
          <a:prstGeom prst="rect">
            <a:avLst/>
          </a:prstGeom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23BE7E0-C7D2-5569-199B-309EC6ADE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C4E714-EA1B-74E8-D961-8EB53645B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A6C7C1-C2D1-A490-D390-C9C1CDB1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891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0316CD4-84CC-44A7-8CAD-EB2CBD81F8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78A039-2321-4076-AE57-ED7F93B9A5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1"/>
          <a:stretch/>
        </p:blipFill>
        <p:spPr>
          <a:xfrm>
            <a:off x="7344" y="1091210"/>
            <a:ext cx="5865220" cy="306029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B257C1C0-F5F2-47DF-AD48-7C79637E5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76" y="288663"/>
            <a:ext cx="429081" cy="4320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5D4D43A-78E8-4556-80AD-597C8C9DA8CE}"/>
              </a:ext>
            </a:extLst>
          </p:cNvPr>
          <p:cNvSpPr/>
          <p:nvPr/>
        </p:nvSpPr>
        <p:spPr>
          <a:xfrm>
            <a:off x="14067" y="1294480"/>
            <a:ext cx="2068121" cy="363556"/>
          </a:xfrm>
          <a:prstGeom prst="rect">
            <a:avLst/>
          </a:prstGeom>
          <a:solidFill>
            <a:srgbClr val="081F2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5C94F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0186FA2-EE59-4A38-A069-C1AC08ECB92E}"/>
              </a:ext>
            </a:extLst>
          </p:cNvPr>
          <p:cNvSpPr txBox="1"/>
          <p:nvPr/>
        </p:nvSpPr>
        <p:spPr>
          <a:xfrm>
            <a:off x="112862" y="1322567"/>
            <a:ext cx="19693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Be8 La Paloma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F586D26-864B-4BC6-9281-1B73398295B9}"/>
              </a:ext>
            </a:extLst>
          </p:cNvPr>
          <p:cNvSpPr txBox="1"/>
          <p:nvPr/>
        </p:nvSpPr>
        <p:spPr>
          <a:xfrm>
            <a:off x="165529" y="4351192"/>
            <a:ext cx="57109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rgbClr val="55C94F"/>
                </a:solidFill>
              </a:rPr>
              <a:t>Localização:</a:t>
            </a:r>
            <a:r>
              <a:rPr lang="pt-BR" sz="1700" b="1" dirty="0">
                <a:solidFill>
                  <a:schemeClr val="bg1"/>
                </a:solidFill>
              </a:rPr>
              <a:t> La Paloma </a:t>
            </a:r>
            <a:r>
              <a:rPr lang="pt-BR" sz="1700" b="1" dirty="0" err="1">
                <a:solidFill>
                  <a:schemeClr val="bg1"/>
                </a:solidFill>
              </a:rPr>
              <a:t>del</a:t>
            </a:r>
            <a:r>
              <a:rPr lang="pt-BR" sz="1700" b="1" dirty="0">
                <a:solidFill>
                  <a:schemeClr val="bg1"/>
                </a:solidFill>
              </a:rPr>
              <a:t> </a:t>
            </a:r>
            <a:r>
              <a:rPr lang="pt-BR" sz="1700" b="1" dirty="0" err="1">
                <a:solidFill>
                  <a:schemeClr val="bg1"/>
                </a:solidFill>
              </a:rPr>
              <a:t>Espíritu</a:t>
            </a:r>
            <a:r>
              <a:rPr lang="pt-BR" sz="1700" b="1" dirty="0">
                <a:solidFill>
                  <a:schemeClr val="bg1"/>
                </a:solidFill>
              </a:rPr>
              <a:t> Santo-PAR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52B1C40-00DD-49DF-9815-B9C037FD2928}"/>
              </a:ext>
            </a:extLst>
          </p:cNvPr>
          <p:cNvSpPr txBox="1"/>
          <p:nvPr/>
        </p:nvSpPr>
        <p:spPr>
          <a:xfrm>
            <a:off x="169480" y="4827374"/>
            <a:ext cx="57030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chemeClr val="bg1"/>
                </a:solidFill>
              </a:rPr>
              <a:t>Adquirida em 2023.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175CE0E-2175-441F-81B1-A668499CB183}"/>
              </a:ext>
            </a:extLst>
          </p:cNvPr>
          <p:cNvSpPr txBox="1"/>
          <p:nvPr/>
        </p:nvSpPr>
        <p:spPr>
          <a:xfrm>
            <a:off x="165530" y="5150539"/>
            <a:ext cx="5710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Capacidade produtiva: </a:t>
            </a:r>
            <a:r>
              <a:rPr lang="pt-BR" sz="1500" dirty="0">
                <a:solidFill>
                  <a:schemeClr val="bg1"/>
                </a:solidFill>
              </a:rPr>
              <a:t>processamento de 50 mil toneladas de soja por ano e produção de 7 milhões de litros de biodiesel por ano.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C248B8F-22BD-4985-9FC5-7A3D7023F1F3}"/>
              </a:ext>
            </a:extLst>
          </p:cNvPr>
          <p:cNvSpPr txBox="1"/>
          <p:nvPr/>
        </p:nvSpPr>
        <p:spPr>
          <a:xfrm>
            <a:off x="165530" y="5732845"/>
            <a:ext cx="5710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Principais produtos: </a:t>
            </a:r>
            <a:r>
              <a:rPr lang="pt-BR" sz="1500" dirty="0">
                <a:solidFill>
                  <a:schemeClr val="bg1"/>
                </a:solidFill>
              </a:rPr>
              <a:t>biodiesel, farelo de soja, glicerina, casca de soja e óleo de soja degomado.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12E0618-C9E0-4670-8174-FAA47D639EC4}"/>
              </a:ext>
            </a:extLst>
          </p:cNvPr>
          <p:cNvSpPr txBox="1"/>
          <p:nvPr/>
        </p:nvSpPr>
        <p:spPr>
          <a:xfrm>
            <a:off x="161579" y="6310629"/>
            <a:ext cx="57109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Número de colaboradores: </a:t>
            </a:r>
            <a:r>
              <a:rPr lang="pt-BR" sz="1500" dirty="0">
                <a:solidFill>
                  <a:schemeClr val="bg1"/>
                </a:solidFill>
              </a:rPr>
              <a:t>~ 75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4232C6E-26E8-4FEF-9545-FBBF8D9D8564}"/>
              </a:ext>
            </a:extLst>
          </p:cNvPr>
          <p:cNvSpPr txBox="1"/>
          <p:nvPr/>
        </p:nvSpPr>
        <p:spPr>
          <a:xfrm>
            <a:off x="6254185" y="4363451"/>
            <a:ext cx="57109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rgbClr val="55C94F"/>
                </a:solidFill>
              </a:rPr>
              <a:t>Localização:</a:t>
            </a:r>
            <a:r>
              <a:rPr lang="pt-BR" sz="1700" b="1" dirty="0">
                <a:solidFill>
                  <a:schemeClr val="bg1"/>
                </a:solidFill>
              </a:rPr>
              <a:t> </a:t>
            </a:r>
            <a:r>
              <a:rPr lang="pt-BR" sz="1700" b="1" dirty="0" err="1">
                <a:solidFill>
                  <a:schemeClr val="bg1"/>
                </a:solidFill>
              </a:rPr>
              <a:t>Domdidier</a:t>
            </a:r>
            <a:r>
              <a:rPr lang="pt-BR" sz="1700" b="1" dirty="0">
                <a:solidFill>
                  <a:schemeClr val="bg1"/>
                </a:solidFill>
              </a:rPr>
              <a:t>-SUI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988215F-352D-4E2B-B694-1D207AD503E1}"/>
              </a:ext>
            </a:extLst>
          </p:cNvPr>
          <p:cNvSpPr txBox="1"/>
          <p:nvPr/>
        </p:nvSpPr>
        <p:spPr>
          <a:xfrm>
            <a:off x="6258136" y="4839633"/>
            <a:ext cx="57030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dirty="0">
                <a:solidFill>
                  <a:schemeClr val="bg1"/>
                </a:solidFill>
              </a:rPr>
              <a:t>Adquirida em 2022.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95069B6-BDB9-4D23-A711-141DDF39DA4B}"/>
              </a:ext>
            </a:extLst>
          </p:cNvPr>
          <p:cNvSpPr txBox="1"/>
          <p:nvPr/>
        </p:nvSpPr>
        <p:spPr>
          <a:xfrm>
            <a:off x="6254186" y="5162798"/>
            <a:ext cx="57109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Capacidade produtiva: </a:t>
            </a:r>
            <a:r>
              <a:rPr lang="pt-BR" sz="1500" dirty="0">
                <a:solidFill>
                  <a:schemeClr val="bg1"/>
                </a:solidFill>
              </a:rPr>
              <a:t>produção de 5,6 milhões de litros de biodiesel por ano.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687F33A1-12D9-4046-9F05-4AA9F601DC54}"/>
              </a:ext>
            </a:extLst>
          </p:cNvPr>
          <p:cNvSpPr txBox="1"/>
          <p:nvPr/>
        </p:nvSpPr>
        <p:spPr>
          <a:xfrm>
            <a:off x="6254186" y="5745104"/>
            <a:ext cx="57109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Matéria-prima: </a:t>
            </a:r>
            <a:r>
              <a:rPr lang="pt-BR" sz="1500" dirty="0">
                <a:solidFill>
                  <a:schemeClr val="bg1"/>
                </a:solidFill>
              </a:rPr>
              <a:t>UCO</a:t>
            </a:r>
            <a:r>
              <a:rPr lang="pt-BR" sz="1500" b="1" dirty="0">
                <a:solidFill>
                  <a:schemeClr val="bg1"/>
                </a:solidFill>
              </a:rPr>
              <a:t> </a:t>
            </a:r>
            <a:r>
              <a:rPr lang="pt-BR" sz="1500" dirty="0">
                <a:solidFill>
                  <a:schemeClr val="bg1"/>
                </a:solidFill>
              </a:rPr>
              <a:t>(óleo de canola e girassol)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2F1D516-CF63-4D4A-BEAB-59A7F6C75E07}"/>
              </a:ext>
            </a:extLst>
          </p:cNvPr>
          <p:cNvSpPr txBox="1"/>
          <p:nvPr/>
        </p:nvSpPr>
        <p:spPr>
          <a:xfrm>
            <a:off x="6250235" y="6125260"/>
            <a:ext cx="57109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Fábrica totalmente automatizada.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1A085FA0-E5A0-4A43-AB77-DD177EA66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80" y="295365"/>
            <a:ext cx="432000" cy="432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99A0A03-9232-4107-B227-B007DA1045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5" b="16079"/>
          <a:stretch/>
        </p:blipFill>
        <p:spPr>
          <a:xfrm>
            <a:off x="6110687" y="1087108"/>
            <a:ext cx="6088656" cy="3060296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A414380D-1DF8-4152-B320-D5A8D7D34AE8}"/>
              </a:ext>
            </a:extLst>
          </p:cNvPr>
          <p:cNvSpPr/>
          <p:nvPr/>
        </p:nvSpPr>
        <p:spPr>
          <a:xfrm>
            <a:off x="6067407" y="1294480"/>
            <a:ext cx="2082188" cy="363556"/>
          </a:xfrm>
          <a:prstGeom prst="rect">
            <a:avLst/>
          </a:prstGeom>
          <a:solidFill>
            <a:srgbClr val="081F2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55C94F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944C39D-9228-474A-A0C7-5BE0DCAAB569}"/>
              </a:ext>
            </a:extLst>
          </p:cNvPr>
          <p:cNvSpPr txBox="1"/>
          <p:nvPr/>
        </p:nvSpPr>
        <p:spPr>
          <a:xfrm>
            <a:off x="6166873" y="1322567"/>
            <a:ext cx="19827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500" b="1" dirty="0">
                <a:solidFill>
                  <a:schemeClr val="bg1"/>
                </a:solidFill>
              </a:rPr>
              <a:t>Be8 </a:t>
            </a:r>
            <a:r>
              <a:rPr lang="pt-BR" sz="1500" b="1" dirty="0" err="1">
                <a:solidFill>
                  <a:schemeClr val="bg1"/>
                </a:solidFill>
              </a:rPr>
              <a:t>Switzerland</a:t>
            </a:r>
            <a:endParaRPr lang="pt-BR" sz="1500" b="1" dirty="0">
              <a:solidFill>
                <a:schemeClr val="bg1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27C4421-8DBB-497F-921E-A16CD360C012}"/>
              </a:ext>
            </a:extLst>
          </p:cNvPr>
          <p:cNvSpPr txBox="1"/>
          <p:nvPr/>
        </p:nvSpPr>
        <p:spPr>
          <a:xfrm>
            <a:off x="1034500" y="317309"/>
            <a:ext cx="2865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PARAGUAI</a:t>
            </a:r>
            <a:r>
              <a:rPr lang="pt-BR" sz="1200" dirty="0">
                <a:solidFill>
                  <a:schemeClr val="bg1"/>
                </a:solidFill>
              </a:rPr>
              <a:t>       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DAF34754-7D0D-4AF3-A944-FE8431B7068E}"/>
              </a:ext>
            </a:extLst>
          </p:cNvPr>
          <p:cNvSpPr txBox="1"/>
          <p:nvPr/>
        </p:nvSpPr>
        <p:spPr>
          <a:xfrm>
            <a:off x="1054449" y="167802"/>
            <a:ext cx="433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55C94F"/>
                </a:solidFill>
              </a:rPr>
              <a:t>Unidade Industrial</a:t>
            </a:r>
            <a:r>
              <a:rPr lang="pt-BR" sz="1200" dirty="0">
                <a:solidFill>
                  <a:srgbClr val="55C94F"/>
                </a:solidFill>
              </a:rPr>
              <a:t>   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DFF3624-85F2-4268-8E3D-A9B0204C2C1E}"/>
              </a:ext>
            </a:extLst>
          </p:cNvPr>
          <p:cNvSpPr txBox="1"/>
          <p:nvPr/>
        </p:nvSpPr>
        <p:spPr>
          <a:xfrm>
            <a:off x="7025839" y="317309"/>
            <a:ext cx="2865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SUÍÇA</a:t>
            </a:r>
            <a:r>
              <a:rPr lang="pt-BR" sz="1200" dirty="0">
                <a:solidFill>
                  <a:schemeClr val="bg1"/>
                </a:solidFill>
              </a:rPr>
              <a:t>        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23A3AA3-ADC1-4F4E-9891-145827A279A8}"/>
              </a:ext>
            </a:extLst>
          </p:cNvPr>
          <p:cNvSpPr txBox="1"/>
          <p:nvPr/>
        </p:nvSpPr>
        <p:spPr>
          <a:xfrm>
            <a:off x="7045788" y="167802"/>
            <a:ext cx="4338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55C94F"/>
                </a:solidFill>
              </a:rPr>
              <a:t>Unidade Industrial</a:t>
            </a:r>
            <a:r>
              <a:rPr lang="pt-BR" sz="1200" dirty="0">
                <a:solidFill>
                  <a:srgbClr val="55C94F"/>
                </a:solidFill>
              </a:rPr>
              <a:t>   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56ECCD5A-A81F-4CC8-8C2A-7D0613794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14" y="5883441"/>
            <a:ext cx="1539831" cy="866272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879EA5EC-2963-4DE8-9E3E-862067C80B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88" y="25502"/>
            <a:ext cx="1260612" cy="914397"/>
          </a:xfrm>
          <a:prstGeom prst="rect">
            <a:avLst/>
          </a:prstGeom>
        </p:spPr>
      </p:pic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7B5A888-3CF0-AA57-FD1E-C6E89F41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E583C08-368C-8203-961A-79382DAAB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8C6DE17-FEC5-9D49-1E73-3403E652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451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0316CD4-84CC-44A7-8CAD-EB2CBD81F8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235DF4C-082F-4B07-AE38-4C87C83F1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6" y="1307777"/>
            <a:ext cx="432000" cy="432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6409986-6102-49CC-9742-C44FCB86A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6" y="3648303"/>
            <a:ext cx="432000" cy="432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2801262-A815-450E-B922-759311202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6" y="5249803"/>
            <a:ext cx="441600" cy="43200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36748640-0043-4DCB-8168-12107748674C}"/>
              </a:ext>
            </a:extLst>
          </p:cNvPr>
          <p:cNvSpPr txBox="1"/>
          <p:nvPr/>
        </p:nvSpPr>
        <p:spPr>
          <a:xfrm>
            <a:off x="1083377" y="1923835"/>
            <a:ext cx="557081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     </a:t>
            </a:r>
            <a:r>
              <a:rPr lang="pt-BR" sz="1400" dirty="0">
                <a:solidFill>
                  <a:schemeClr val="bg1"/>
                </a:solidFill>
              </a:rPr>
              <a:t>PASSO FUNDO - RS</a:t>
            </a:r>
            <a:endParaRPr lang="pt-BR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b="1" dirty="0">
                <a:solidFill>
                  <a:schemeClr val="bg1"/>
                </a:solidFill>
              </a:rPr>
              <a:t>Escritório Administrativo-Financeiro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700" b="1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       SÃO PAULO - 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b="1" dirty="0">
                <a:solidFill>
                  <a:schemeClr val="bg1"/>
                </a:solidFill>
              </a:rPr>
              <a:t>Unidade de Negócio - </a:t>
            </a:r>
            <a:r>
              <a:rPr lang="pt-BR" sz="1700" dirty="0">
                <a:solidFill>
                  <a:schemeClr val="bg1"/>
                </a:solidFill>
              </a:rPr>
              <a:t>Suporte as operações no exterior</a:t>
            </a:r>
            <a:endParaRPr lang="pt-BR" sz="1200" dirty="0">
              <a:solidFill>
                <a:schemeClr val="bg1"/>
              </a:solidFill>
            </a:endParaRPr>
          </a:p>
          <a:p>
            <a:r>
              <a:rPr lang="pt-BR" sz="1200" dirty="0">
                <a:solidFill>
                  <a:schemeClr val="bg1"/>
                </a:solidFill>
              </a:rPr>
              <a:t>       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DDD9CB-3316-4D81-9730-6AD08FEE5E20}"/>
              </a:ext>
            </a:extLst>
          </p:cNvPr>
          <p:cNvSpPr txBox="1"/>
          <p:nvPr/>
        </p:nvSpPr>
        <p:spPr>
          <a:xfrm>
            <a:off x="1083377" y="1252692"/>
            <a:ext cx="2865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BRASIL</a:t>
            </a:r>
            <a:r>
              <a:rPr lang="pt-BR" sz="1200" dirty="0">
                <a:solidFill>
                  <a:schemeClr val="bg1"/>
                </a:solidFill>
              </a:rPr>
              <a:t>       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6E6BCC2-D4DA-4866-8521-24F85F3C0176}"/>
              </a:ext>
            </a:extLst>
          </p:cNvPr>
          <p:cNvSpPr txBox="1"/>
          <p:nvPr/>
        </p:nvSpPr>
        <p:spPr>
          <a:xfrm>
            <a:off x="1083377" y="4258447"/>
            <a:ext cx="57030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     </a:t>
            </a:r>
            <a:r>
              <a:rPr lang="pt-BR" sz="1400" dirty="0">
                <a:solidFill>
                  <a:schemeClr val="bg1"/>
                </a:solidFill>
              </a:rPr>
              <a:t>GENEBRA - SUI</a:t>
            </a:r>
            <a:endParaRPr lang="pt-BR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b="1" dirty="0">
                <a:solidFill>
                  <a:schemeClr val="bg1"/>
                </a:solidFill>
              </a:rPr>
              <a:t>Unidade de Negócio – </a:t>
            </a:r>
            <a:r>
              <a:rPr lang="pt-BR" sz="1700" dirty="0">
                <a:solidFill>
                  <a:schemeClr val="bg1"/>
                </a:solidFill>
              </a:rPr>
              <a:t>Importação e Exportação</a:t>
            </a:r>
            <a:r>
              <a:rPr lang="pt-BR" sz="1200" dirty="0">
                <a:solidFill>
                  <a:schemeClr val="bg1"/>
                </a:solidFill>
              </a:rPr>
              <a:t>       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83584F0-6CFF-4F31-B4D4-386BA5C22BF1}"/>
              </a:ext>
            </a:extLst>
          </p:cNvPr>
          <p:cNvSpPr txBox="1"/>
          <p:nvPr/>
        </p:nvSpPr>
        <p:spPr>
          <a:xfrm>
            <a:off x="1083377" y="3587304"/>
            <a:ext cx="2865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SUÍÇA</a:t>
            </a:r>
            <a:r>
              <a:rPr lang="pt-BR" sz="1200" dirty="0">
                <a:solidFill>
                  <a:schemeClr val="bg1"/>
                </a:solidFill>
              </a:rPr>
              <a:t>        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D0AA3CB-4453-4805-B091-3E8CA718C667}"/>
              </a:ext>
            </a:extLst>
          </p:cNvPr>
          <p:cNvSpPr txBox="1"/>
          <p:nvPr/>
        </p:nvSpPr>
        <p:spPr>
          <a:xfrm>
            <a:off x="1083377" y="5749666"/>
            <a:ext cx="57030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chemeClr val="bg1"/>
                </a:solidFill>
              </a:rPr>
              <a:t>     </a:t>
            </a:r>
            <a:r>
              <a:rPr lang="pt-BR" sz="1400" dirty="0">
                <a:solidFill>
                  <a:schemeClr val="bg1"/>
                </a:solidFill>
              </a:rPr>
              <a:t>DUBAI - EAU</a:t>
            </a:r>
            <a:endParaRPr lang="pt-BR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700" b="1" dirty="0">
                <a:solidFill>
                  <a:schemeClr val="bg1"/>
                </a:solidFill>
              </a:rPr>
              <a:t>Unidade de Negócio – </a:t>
            </a:r>
            <a:r>
              <a:rPr lang="pt-BR" sz="1700" dirty="0">
                <a:solidFill>
                  <a:schemeClr val="bg1"/>
                </a:solidFill>
              </a:rPr>
              <a:t>Importação e Exportação</a:t>
            </a:r>
            <a:r>
              <a:rPr lang="pt-BR" sz="1200" dirty="0">
                <a:solidFill>
                  <a:schemeClr val="bg1"/>
                </a:solidFill>
              </a:rPr>
              <a:t>      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C64438C-7DC2-40A7-9F1A-CDF288B21EB2}"/>
              </a:ext>
            </a:extLst>
          </p:cNvPr>
          <p:cNvSpPr txBox="1"/>
          <p:nvPr/>
        </p:nvSpPr>
        <p:spPr>
          <a:xfrm>
            <a:off x="1083377" y="5175343"/>
            <a:ext cx="28651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1"/>
                </a:solidFill>
              </a:rPr>
              <a:t>EAU</a:t>
            </a:r>
            <a:r>
              <a:rPr lang="pt-BR" sz="1200" dirty="0">
                <a:solidFill>
                  <a:schemeClr val="bg1"/>
                </a:solidFill>
              </a:rPr>
              <a:t>       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320C86-BA39-4168-BC64-680EB05DD5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t="3052" r="20889" b="11184"/>
          <a:stretch/>
        </p:blipFill>
        <p:spPr>
          <a:xfrm>
            <a:off x="6731307" y="0"/>
            <a:ext cx="5460694" cy="685800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7E4ECC25-5595-486A-BE2E-97C41AABEA63}"/>
              </a:ext>
            </a:extLst>
          </p:cNvPr>
          <p:cNvSpPr txBox="1"/>
          <p:nvPr/>
        </p:nvSpPr>
        <p:spPr>
          <a:xfrm>
            <a:off x="6896559" y="120186"/>
            <a:ext cx="570301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PASSO FUNDO – RS</a:t>
            </a:r>
          </a:p>
          <a:p>
            <a:r>
              <a:rPr lang="pt-BR" sz="1200" dirty="0">
                <a:solidFill>
                  <a:schemeClr val="bg1"/>
                </a:solidFill>
              </a:rPr>
              <a:t>Escritório Administrativo-Financeiro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004743EE-4E69-42FE-A858-6DEFE51CF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14" y="5883441"/>
            <a:ext cx="1539831" cy="866272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0327618-DE9B-40E7-8C3F-ED4461715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88" y="25502"/>
            <a:ext cx="1260612" cy="914397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9039B0FD-D144-4E10-B3E5-4000AE4AB6CB}"/>
              </a:ext>
            </a:extLst>
          </p:cNvPr>
          <p:cNvSpPr txBox="1"/>
          <p:nvPr/>
        </p:nvSpPr>
        <p:spPr>
          <a:xfrm>
            <a:off x="302095" y="167230"/>
            <a:ext cx="77999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</a:rPr>
              <a:t>Outras </a:t>
            </a:r>
            <a:r>
              <a:rPr lang="pt-BR" sz="3500" b="1" dirty="0">
                <a:solidFill>
                  <a:srgbClr val="55C94F"/>
                </a:solidFill>
              </a:rPr>
              <a:t>unidades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2850707-3D38-E047-D950-E1CDF298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EF2255-428D-3AEB-3EF3-D7BE00A5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33406E-3999-D45C-24E2-8B671DC0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37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tângulo 75">
            <a:extLst>
              <a:ext uri="{FF2B5EF4-FFF2-40B4-BE49-F238E27FC236}">
                <a16:creationId xmlns:a16="http://schemas.microsoft.com/office/drawing/2014/main" id="{971ABDE7-C3C8-4F29-89DB-E839300C95A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004743EE-4E69-42FE-A858-6DEFE51CF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14" y="5883441"/>
            <a:ext cx="1539831" cy="866272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0327618-DE9B-40E7-8C3F-ED4461715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88" y="25502"/>
            <a:ext cx="1260612" cy="91439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D4B61B1-981E-4EC3-A8C1-8516A68B0DE9}"/>
              </a:ext>
            </a:extLst>
          </p:cNvPr>
          <p:cNvSpPr txBox="1"/>
          <p:nvPr/>
        </p:nvSpPr>
        <p:spPr>
          <a:xfrm>
            <a:off x="302095" y="167230"/>
            <a:ext cx="77999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</a:rPr>
              <a:t>Nossos </a:t>
            </a:r>
            <a:r>
              <a:rPr lang="pt-BR" sz="3500" b="1" dirty="0">
                <a:solidFill>
                  <a:srgbClr val="55C94F"/>
                </a:solidFill>
              </a:rPr>
              <a:t>produtos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98FC27C-00FF-44EB-BE08-2F37CCAE19CC}"/>
              </a:ext>
            </a:extLst>
          </p:cNvPr>
          <p:cNvSpPr txBox="1"/>
          <p:nvPr/>
        </p:nvSpPr>
        <p:spPr>
          <a:xfrm>
            <a:off x="620666" y="1141867"/>
            <a:ext cx="5747082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BIODIESEL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FARELO DE SOJA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CASCA DE SOJA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ÓLEO DE SOJA DEGOMADO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GLICERINA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BORRA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ÁCIDO GRAXO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</a:rPr>
              <a:t>OLEÍNA</a:t>
            </a:r>
            <a:r>
              <a:rPr lang="pt-BR" sz="2800" dirty="0">
                <a:solidFill>
                  <a:schemeClr val="bg1"/>
                </a:solidFill>
              </a:rPr>
              <a:t>        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B7BC25DB-A32B-410F-B6F1-382725C4893C}"/>
              </a:ext>
            </a:extLst>
          </p:cNvPr>
          <p:cNvCxnSpPr>
            <a:cxnSpLocks/>
          </p:cNvCxnSpPr>
          <p:nvPr/>
        </p:nvCxnSpPr>
        <p:spPr>
          <a:xfrm>
            <a:off x="6466902" y="1117327"/>
            <a:ext cx="0" cy="519925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2BD5DC6-F1F7-427A-9211-31542AACADA3}"/>
              </a:ext>
            </a:extLst>
          </p:cNvPr>
          <p:cNvSpPr txBox="1"/>
          <p:nvPr/>
        </p:nvSpPr>
        <p:spPr>
          <a:xfrm>
            <a:off x="7128163" y="1230658"/>
            <a:ext cx="4297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55C94F"/>
                </a:solidFill>
              </a:rPr>
              <a:t>MERCADO CONSUMIDOR:</a:t>
            </a:r>
            <a:endParaRPr lang="pt-BR" sz="2000" dirty="0">
              <a:solidFill>
                <a:srgbClr val="55C94F"/>
              </a:solidFill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6B520DBD-CD8B-46E3-910A-C0CC7C9C7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01" y="1847254"/>
            <a:ext cx="216000" cy="216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9335AFC-141A-431C-A846-29FAC2B8E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89" y="1230658"/>
            <a:ext cx="380000" cy="5400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07821F95-B0FB-4F34-A377-F9609E0A00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47" y="3159000"/>
            <a:ext cx="380000" cy="5400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D909C4BF-41D3-44F9-AC3A-B53C26CB5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74" y="3784345"/>
            <a:ext cx="380000" cy="54000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A55E5EDB-B2BC-4BE7-9B70-BF522CF05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922" y="4453758"/>
            <a:ext cx="380000" cy="540000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24C2EC14-8934-4D6E-8D7C-2A95FA0C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65" y="5099153"/>
            <a:ext cx="380000" cy="54000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C5A8FB59-9CB9-4A07-BEB8-E87C727612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41" y="5716133"/>
            <a:ext cx="380000" cy="54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EBF506A-60D3-4079-A34D-4A3CF43CD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57" y="2030203"/>
            <a:ext cx="763586" cy="34920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421A0A5A-6FF0-48FB-A66E-2EBD9C3C3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905" y="2668014"/>
            <a:ext cx="763586" cy="349201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B9D881C4-D867-4B9F-A780-1E5BC844AD82}"/>
              </a:ext>
            </a:extLst>
          </p:cNvPr>
          <p:cNvSpPr txBox="1"/>
          <p:nvPr/>
        </p:nvSpPr>
        <p:spPr>
          <a:xfrm>
            <a:off x="7469409" y="1774960"/>
            <a:ext cx="1455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BRASIL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E6FBB94-AFA1-43F9-ABB4-F11D26CFA9FC}"/>
              </a:ext>
            </a:extLst>
          </p:cNvPr>
          <p:cNvSpPr txBox="1"/>
          <p:nvPr/>
        </p:nvSpPr>
        <p:spPr>
          <a:xfrm>
            <a:off x="7581034" y="2105650"/>
            <a:ext cx="17299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Alagoas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Espírito Santo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 err="1">
                <a:solidFill>
                  <a:schemeClr val="bg1"/>
                </a:solidFill>
              </a:rPr>
              <a:t>Goias</a:t>
            </a:r>
            <a:endParaRPr lang="pt-BR" sz="12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Mato Grosso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Mato Grosso do Sul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Minas Gerais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Paraná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93AF310-72FD-469C-B229-AC1CFB54D3CF}"/>
              </a:ext>
            </a:extLst>
          </p:cNvPr>
          <p:cNvSpPr txBox="1"/>
          <p:nvPr/>
        </p:nvSpPr>
        <p:spPr>
          <a:xfrm>
            <a:off x="9340176" y="2105243"/>
            <a:ext cx="172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Pernambuco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Rio de Janeiro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Rio Grande do Sul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Santa Catarina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São Paulo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bg1"/>
                </a:solidFill>
              </a:rPr>
              <a:t>Sergipe</a:t>
            </a:r>
          </a:p>
        </p:txBody>
      </p:sp>
      <p:pic>
        <p:nvPicPr>
          <p:cNvPr id="38" name="Imagem 37">
            <a:extLst>
              <a:ext uri="{FF2B5EF4-FFF2-40B4-BE49-F238E27FC236}">
                <a16:creationId xmlns:a16="http://schemas.microsoft.com/office/drawing/2014/main" id="{9B9A0346-1DE0-4793-9CA7-94E9F9DB7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01" y="5353641"/>
            <a:ext cx="216000" cy="216000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9E3D2092-DCDB-40C1-9B40-14F073B696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763" y="3760413"/>
            <a:ext cx="216000" cy="216000"/>
          </a:xfrm>
          <a:prstGeom prst="rect">
            <a:avLst/>
          </a:prstGeom>
        </p:spPr>
      </p:pic>
      <p:pic>
        <p:nvPicPr>
          <p:cNvPr id="42" name="Imagem 41">
            <a:extLst>
              <a:ext uri="{FF2B5EF4-FFF2-40B4-BE49-F238E27FC236}">
                <a16:creationId xmlns:a16="http://schemas.microsoft.com/office/drawing/2014/main" id="{602D263F-716A-4A4D-A4CA-2483B5869B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973" y="5338050"/>
            <a:ext cx="216000" cy="21600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D4F07629-2DD3-4C8C-93B1-46086F999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06" y="4551810"/>
            <a:ext cx="216000" cy="216000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96D91F34-9E92-4214-9C4D-978514ED12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01" y="4554687"/>
            <a:ext cx="216000" cy="216000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57415AAC-71D0-4328-B692-5EAE8B09EA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01" y="5753118"/>
            <a:ext cx="216000" cy="216000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6FA4034F-AF35-4A36-A8BF-E49F529545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763" y="4944930"/>
            <a:ext cx="216000" cy="216000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60E6AD6E-1705-40DE-BE3D-B37BECB913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01" y="3755733"/>
            <a:ext cx="216000" cy="216000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A209BB1A-5DDC-4243-B340-9EDD0B882A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763" y="5753118"/>
            <a:ext cx="216000" cy="216000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923B3DF9-BBF5-44DA-9161-100A862D03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01" y="4155210"/>
            <a:ext cx="216000" cy="216000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F1360CFC-25E2-4F9F-9BD7-5DB8B92D21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763" y="4154553"/>
            <a:ext cx="216000" cy="216000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05CA3F65-708B-44E3-AD9E-B58A228ECB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201" y="4954164"/>
            <a:ext cx="216000" cy="216000"/>
          </a:xfrm>
          <a:prstGeom prst="rect">
            <a:avLst/>
          </a:prstGeom>
        </p:spPr>
      </p:pic>
      <p:sp>
        <p:nvSpPr>
          <p:cNvPr id="61" name="CaixaDeTexto 60">
            <a:extLst>
              <a:ext uri="{FF2B5EF4-FFF2-40B4-BE49-F238E27FC236}">
                <a16:creationId xmlns:a16="http://schemas.microsoft.com/office/drawing/2014/main" id="{FE84E207-6CFF-4032-B2BD-5A5CF54E1858}"/>
              </a:ext>
            </a:extLst>
          </p:cNvPr>
          <p:cNvSpPr txBox="1"/>
          <p:nvPr/>
        </p:nvSpPr>
        <p:spPr>
          <a:xfrm>
            <a:off x="7480425" y="3719400"/>
            <a:ext cx="14558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ÁFRICA DO SUL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7DB0BE83-3656-472A-B667-EEB84561B276}"/>
              </a:ext>
            </a:extLst>
          </p:cNvPr>
          <p:cNvSpPr txBox="1"/>
          <p:nvPr/>
        </p:nvSpPr>
        <p:spPr>
          <a:xfrm>
            <a:off x="7480425" y="4117016"/>
            <a:ext cx="1367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BANGLADESH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36F34BC3-BC5A-489A-93D1-AF1FC3A9C3D0}"/>
              </a:ext>
            </a:extLst>
          </p:cNvPr>
          <p:cNvSpPr txBox="1"/>
          <p:nvPr/>
        </p:nvSpPr>
        <p:spPr>
          <a:xfrm>
            <a:off x="7489998" y="4518789"/>
            <a:ext cx="1367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BÉLGICA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57C1C1D6-0C80-4562-A7F3-59C97A7F3467}"/>
              </a:ext>
            </a:extLst>
          </p:cNvPr>
          <p:cNvSpPr txBox="1"/>
          <p:nvPr/>
        </p:nvSpPr>
        <p:spPr>
          <a:xfrm>
            <a:off x="7489998" y="4915970"/>
            <a:ext cx="11510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CHINA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52465263-118E-4227-AE33-BC141AF19101}"/>
              </a:ext>
            </a:extLst>
          </p:cNvPr>
          <p:cNvSpPr txBox="1"/>
          <p:nvPr/>
        </p:nvSpPr>
        <p:spPr>
          <a:xfrm>
            <a:off x="7489998" y="5313068"/>
            <a:ext cx="14487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CORÉIA DO SUL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53347C0C-ED51-4ABC-A169-EA37CB37D53A}"/>
              </a:ext>
            </a:extLst>
          </p:cNvPr>
          <p:cNvSpPr txBox="1"/>
          <p:nvPr/>
        </p:nvSpPr>
        <p:spPr>
          <a:xfrm>
            <a:off x="7489998" y="5716827"/>
            <a:ext cx="11439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ESLÔVENIA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FD693C40-4819-4B6E-ADA2-0C2029B1AD0D}"/>
              </a:ext>
            </a:extLst>
          </p:cNvPr>
          <p:cNvSpPr txBox="1"/>
          <p:nvPr/>
        </p:nvSpPr>
        <p:spPr>
          <a:xfrm>
            <a:off x="9289826" y="3717943"/>
            <a:ext cx="14558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ESPANHA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2A77D19E-A67E-412C-BA84-F1F3C8A8E762}"/>
              </a:ext>
            </a:extLst>
          </p:cNvPr>
          <p:cNvSpPr txBox="1"/>
          <p:nvPr/>
        </p:nvSpPr>
        <p:spPr>
          <a:xfrm>
            <a:off x="9289826" y="4115559"/>
            <a:ext cx="1367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ÍNDIA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A9DA2DE4-8FA0-4CE6-A97D-00F0DFE194B7}"/>
              </a:ext>
            </a:extLst>
          </p:cNvPr>
          <p:cNvSpPr txBox="1"/>
          <p:nvPr/>
        </p:nvSpPr>
        <p:spPr>
          <a:xfrm>
            <a:off x="9299399" y="4517332"/>
            <a:ext cx="1367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ITÁLIA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B2696AF9-C361-42B3-83D6-68F1EB21F932}"/>
              </a:ext>
            </a:extLst>
          </p:cNvPr>
          <p:cNvSpPr txBox="1"/>
          <p:nvPr/>
        </p:nvSpPr>
        <p:spPr>
          <a:xfrm>
            <a:off x="9299399" y="4914513"/>
            <a:ext cx="11510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LETÔNIA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AB1319D4-CB25-48AB-9FB9-FCAD2C729F0C}"/>
              </a:ext>
            </a:extLst>
          </p:cNvPr>
          <p:cNvSpPr txBox="1"/>
          <p:nvPr/>
        </p:nvSpPr>
        <p:spPr>
          <a:xfrm>
            <a:off x="9299399" y="5311611"/>
            <a:ext cx="14487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PAÍSES BAIXOS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9F01C231-0488-44F5-87F1-F884537D8259}"/>
              </a:ext>
            </a:extLst>
          </p:cNvPr>
          <p:cNvSpPr txBox="1"/>
          <p:nvPr/>
        </p:nvSpPr>
        <p:spPr>
          <a:xfrm>
            <a:off x="9299399" y="5715370"/>
            <a:ext cx="11439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PAQUISTÃO</a:t>
            </a:r>
            <a:endParaRPr lang="pt-BR" sz="1300" dirty="0">
              <a:solidFill>
                <a:schemeClr val="bg1"/>
              </a:solidFill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8A84D20-F07B-4CC8-95A0-2A2BF0D10541}"/>
              </a:ext>
            </a:extLst>
          </p:cNvPr>
          <p:cNvSpPr txBox="1"/>
          <p:nvPr/>
        </p:nvSpPr>
        <p:spPr>
          <a:xfrm>
            <a:off x="7230201" y="6279415"/>
            <a:ext cx="2763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* Relatório de Sustentabilidade 2022</a:t>
            </a: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4E27E2B-5F3E-AE28-426C-F2B41C9F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7013933-FA06-C635-42DB-FF241BB2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CBF913-C5F2-F9B8-ACD9-DED01352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319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804F689-FA26-4726-AE11-C6B9E9DE4D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81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7E5D6B6-E2C0-48F5-ACDA-AE05190CE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03" t="7923" r="29166" b="2024"/>
          <a:stretch/>
        </p:blipFill>
        <p:spPr>
          <a:xfrm>
            <a:off x="6046434" y="112198"/>
            <a:ext cx="5802339" cy="63165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49DEE4A-BB61-49CB-9F6B-AA3441C3F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814" y="5883441"/>
            <a:ext cx="1539831" cy="8662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3F3ADA7-B231-4350-88EE-E56D30FF7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88" y="25502"/>
            <a:ext cx="1260612" cy="91439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DDD225F-F16D-417F-915C-3063AB932551}"/>
              </a:ext>
            </a:extLst>
          </p:cNvPr>
          <p:cNvSpPr txBox="1"/>
          <p:nvPr/>
        </p:nvSpPr>
        <p:spPr>
          <a:xfrm>
            <a:off x="302095" y="167230"/>
            <a:ext cx="779994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</a:rPr>
              <a:t>Impacto </a:t>
            </a:r>
            <a:r>
              <a:rPr lang="pt-BR" sz="3500" b="1" dirty="0">
                <a:solidFill>
                  <a:srgbClr val="55C94F"/>
                </a:solidFill>
              </a:rPr>
              <a:t>econômico</a:t>
            </a:r>
          </a:p>
        </p:txBody>
      </p:sp>
      <p:pic>
        <p:nvPicPr>
          <p:cNvPr id="9" name="Imagem 8" descr="Aplicativo&#10;&#10;Descrição gerada automaticamente com confiança média">
            <a:extLst>
              <a:ext uri="{FF2B5EF4-FFF2-40B4-BE49-F238E27FC236}">
                <a16:creationId xmlns:a16="http://schemas.microsoft.com/office/drawing/2014/main" id="{10514308-4D1C-4BDE-AAF6-BD4173DBAB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0125" y="3932067"/>
            <a:ext cx="316993" cy="469393"/>
          </a:xfrm>
          <a:prstGeom prst="rect">
            <a:avLst/>
          </a:prstGeom>
        </p:spPr>
      </p:pic>
      <p:pic>
        <p:nvPicPr>
          <p:cNvPr id="10" name="Imagem 9" descr="Aplicativo&#10;&#10;Descrição gerada automaticamente com confiança média">
            <a:extLst>
              <a:ext uri="{FF2B5EF4-FFF2-40B4-BE49-F238E27FC236}">
                <a16:creationId xmlns:a16="http://schemas.microsoft.com/office/drawing/2014/main" id="{5CCF9F9D-95D1-4B6B-A3E6-F3BA2F9E4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146" y="4474992"/>
            <a:ext cx="316993" cy="46939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FACDEF6-9216-4584-88A9-1234C1D459E2}"/>
              </a:ext>
            </a:extLst>
          </p:cNvPr>
          <p:cNvSpPr txBox="1"/>
          <p:nvPr/>
        </p:nvSpPr>
        <p:spPr>
          <a:xfrm>
            <a:off x="9530125" y="4167355"/>
            <a:ext cx="866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Be8 Marialva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7331542-35FD-48DE-A25A-F04F9C996020}"/>
              </a:ext>
            </a:extLst>
          </p:cNvPr>
          <p:cNvSpPr txBox="1"/>
          <p:nvPr/>
        </p:nvSpPr>
        <p:spPr>
          <a:xfrm>
            <a:off x="9698146" y="4709688"/>
            <a:ext cx="11140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>Be8 Passo Fundo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01C2F6CA-C42F-41EE-9205-249CE04CDD77}"/>
              </a:ext>
            </a:extLst>
          </p:cNvPr>
          <p:cNvSpPr txBox="1">
            <a:spLocks/>
          </p:cNvSpPr>
          <p:nvPr/>
        </p:nvSpPr>
        <p:spPr>
          <a:xfrm>
            <a:off x="326617" y="1250272"/>
            <a:ext cx="1980650" cy="10920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elative Pro Medium" panose="020B05030304020401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5500" b="1" dirty="0">
                <a:solidFill>
                  <a:srgbClr val="55C94F"/>
                </a:solidFill>
                <a:latin typeface="+mn-lt"/>
                <a:ea typeface="Verdana" panose="020B0604030504040204" pitchFamily="34" charset="0"/>
              </a:rPr>
              <a:t>17,3%</a:t>
            </a:r>
            <a:endParaRPr lang="pt-BR" sz="5500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DCD4F36-297F-4DBE-B815-6B37924D5024}"/>
              </a:ext>
            </a:extLst>
          </p:cNvPr>
          <p:cNvSpPr txBox="1"/>
          <p:nvPr/>
        </p:nvSpPr>
        <p:spPr>
          <a:xfrm>
            <a:off x="326617" y="3112720"/>
            <a:ext cx="63604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1600" dirty="0">
                <a:solidFill>
                  <a:schemeClr val="bg1"/>
                </a:solidFill>
                <a:ea typeface="Verdana" panose="020B0604030504040204" pitchFamily="34" charset="0"/>
              </a:rPr>
              <a:t>Contribuímos de forma direta e indireta com um total de: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70B2821-8489-47AA-91BB-8729902AF2C8}"/>
              </a:ext>
            </a:extLst>
          </p:cNvPr>
          <p:cNvSpPr txBox="1"/>
          <p:nvPr/>
        </p:nvSpPr>
        <p:spPr>
          <a:xfrm>
            <a:off x="326617" y="3918036"/>
            <a:ext cx="2755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chemeClr val="bg1"/>
                </a:solidFill>
                <a:ea typeface="Verdana" panose="020B0604030504040204" pitchFamily="34" charset="0"/>
              </a:rPr>
              <a:t>p</a:t>
            </a:r>
            <a:r>
              <a:rPr lang="pt-BR" sz="16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+mn-cs"/>
              </a:rPr>
              <a:t>ara o PIB de Passo </a:t>
            </a:r>
            <a:r>
              <a:rPr lang="pt-BR" sz="1600" dirty="0">
                <a:solidFill>
                  <a:schemeClr val="bg1"/>
                </a:solidFill>
                <a:ea typeface="Verdana" panose="020B0604030504040204" pitchFamily="34" charset="0"/>
              </a:rPr>
              <a:t>Fundo, </a:t>
            </a:r>
            <a:r>
              <a:rPr lang="pt-BR" sz="16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+mn-cs"/>
              </a:rPr>
              <a:t>n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+mn-cs"/>
              </a:rPr>
              <a:t>o acumulado entre 2010 e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+mn-cs"/>
              </a:rPr>
              <a:t>a preços de 2020.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7EE8790A-0874-4B2B-97EA-10B95A59FF00}"/>
              </a:ext>
            </a:extLst>
          </p:cNvPr>
          <p:cNvSpPr txBox="1">
            <a:spLocks/>
          </p:cNvSpPr>
          <p:nvPr/>
        </p:nvSpPr>
        <p:spPr>
          <a:xfrm>
            <a:off x="326617" y="5250401"/>
            <a:ext cx="3927771" cy="8494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elative Pro Medium" panose="020B05030304020401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3600" b="1" dirty="0">
                <a:solidFill>
                  <a:srgbClr val="55C94F"/>
                </a:solidFill>
                <a:latin typeface="+mn-lt"/>
                <a:ea typeface="Verdana" panose="020B0604030504040204" pitchFamily="34" charset="0"/>
              </a:rPr>
              <a:t>9.000 empregos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AE654D3-1A66-4495-99E4-9C3F1B08BD97}"/>
              </a:ext>
            </a:extLst>
          </p:cNvPr>
          <p:cNvSpPr txBox="1"/>
          <p:nvPr/>
        </p:nvSpPr>
        <p:spPr>
          <a:xfrm>
            <a:off x="326617" y="1150953"/>
            <a:ext cx="36030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Em 2020, fomos responsáveis por: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E90CEBA-1E29-4175-8BF8-325AE221C59E}"/>
              </a:ext>
            </a:extLst>
          </p:cNvPr>
          <p:cNvSpPr txBox="1">
            <a:spLocks/>
          </p:cNvSpPr>
          <p:nvPr/>
        </p:nvSpPr>
        <p:spPr>
          <a:xfrm>
            <a:off x="3005784" y="1250272"/>
            <a:ext cx="1980650" cy="10920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elative Pro Medium" panose="020B05030304020401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5500" b="1" dirty="0">
                <a:solidFill>
                  <a:srgbClr val="55C94F"/>
                </a:solidFill>
                <a:latin typeface="+mn-lt"/>
                <a:ea typeface="Verdana" panose="020B0604030504040204" pitchFamily="34" charset="0"/>
              </a:rPr>
              <a:t>44,4%</a:t>
            </a:r>
            <a:endParaRPr lang="pt-BR" sz="5500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8FE365C-AF7C-41C7-85C2-4B9620E6A6F4}"/>
              </a:ext>
            </a:extLst>
          </p:cNvPr>
          <p:cNvSpPr txBox="1"/>
          <p:nvPr/>
        </p:nvSpPr>
        <p:spPr>
          <a:xfrm>
            <a:off x="326617" y="2180212"/>
            <a:ext cx="21235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d</a:t>
            </a: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o PIB de Passo Fundo.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4CFD623-FCA7-4963-9ED0-649A64195F2A}"/>
              </a:ext>
            </a:extLst>
          </p:cNvPr>
          <p:cNvSpPr txBox="1"/>
          <p:nvPr/>
        </p:nvSpPr>
        <p:spPr>
          <a:xfrm>
            <a:off x="3005784" y="2180212"/>
            <a:ext cx="21235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</a:rPr>
              <a:t>d</a:t>
            </a:r>
            <a:r>
              <a:rPr lang="pt-B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anose="020B0604030504040204" pitchFamily="34" charset="0"/>
              </a:rPr>
              <a:t>o PIB de Marialva.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E72DE684-BA32-48F2-9F90-BFCF1C0F44CC}"/>
              </a:ext>
            </a:extLst>
          </p:cNvPr>
          <p:cNvSpPr txBox="1">
            <a:spLocks/>
          </p:cNvSpPr>
          <p:nvPr/>
        </p:nvSpPr>
        <p:spPr>
          <a:xfrm>
            <a:off x="326617" y="3377136"/>
            <a:ext cx="3139597" cy="6351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elative Pro Medium" panose="020B05030304020401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5500" b="1" dirty="0">
                <a:solidFill>
                  <a:srgbClr val="55C94F"/>
                </a:solidFill>
                <a:latin typeface="+mn-lt"/>
                <a:ea typeface="Verdana" panose="020B0604030504040204" pitchFamily="34" charset="0"/>
              </a:rPr>
              <a:t>R$ 15,5 bilhões</a:t>
            </a:r>
            <a:endParaRPr lang="pt-BR" sz="5500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370D0696-86D3-47B7-9092-E59F914C8747}"/>
              </a:ext>
            </a:extLst>
          </p:cNvPr>
          <p:cNvSpPr txBox="1">
            <a:spLocks/>
          </p:cNvSpPr>
          <p:nvPr/>
        </p:nvSpPr>
        <p:spPr>
          <a:xfrm>
            <a:off x="4105830" y="3377135"/>
            <a:ext cx="3139597" cy="6351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elative Pro Medium" panose="020B05030304020401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5500" b="1" dirty="0">
                <a:solidFill>
                  <a:srgbClr val="55C94F"/>
                </a:solidFill>
                <a:latin typeface="+mn-lt"/>
                <a:ea typeface="Verdana" panose="020B0604030504040204" pitchFamily="34" charset="0"/>
              </a:rPr>
              <a:t>R$ 5,2 bilhões</a:t>
            </a:r>
            <a:endParaRPr lang="pt-BR" sz="5500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13AD63E-56F7-4403-9E56-CDC024A7B8BE}"/>
              </a:ext>
            </a:extLst>
          </p:cNvPr>
          <p:cNvSpPr txBox="1"/>
          <p:nvPr/>
        </p:nvSpPr>
        <p:spPr>
          <a:xfrm>
            <a:off x="4105830" y="3914312"/>
            <a:ext cx="2755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chemeClr val="bg1"/>
                </a:solidFill>
                <a:ea typeface="Verdana" panose="020B0604030504040204" pitchFamily="34" charset="0"/>
              </a:rPr>
              <a:t>p</a:t>
            </a:r>
            <a:r>
              <a:rPr lang="pt-BR" sz="16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+mn-cs"/>
              </a:rPr>
              <a:t>ara o PIB de Marialva</a:t>
            </a:r>
            <a:r>
              <a:rPr lang="pt-BR" sz="1600" dirty="0">
                <a:solidFill>
                  <a:schemeClr val="bg1"/>
                </a:solidFill>
                <a:ea typeface="Verdana" panose="020B0604030504040204" pitchFamily="34" charset="0"/>
              </a:rPr>
              <a:t>, </a:t>
            </a:r>
            <a:r>
              <a:rPr lang="pt-BR" sz="16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+mn-cs"/>
              </a:rPr>
              <a:t>n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+mn-cs"/>
              </a:rPr>
              <a:t>o acumulado entre 2010 e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Verdana" panose="020B0604030504040204" pitchFamily="34" charset="0"/>
                <a:cs typeface="+mn-cs"/>
              </a:rPr>
              <a:t>a preços de 2020.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8CDFDE80-D5DC-4F6B-9DD4-C616C2AB3DFD}"/>
              </a:ext>
            </a:extLst>
          </p:cNvPr>
          <p:cNvSpPr txBox="1">
            <a:spLocks/>
          </p:cNvSpPr>
          <p:nvPr/>
        </p:nvSpPr>
        <p:spPr>
          <a:xfrm>
            <a:off x="4095197" y="5294859"/>
            <a:ext cx="3927771" cy="8494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Relative Pro Medium" panose="020B0503030402040103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BR" sz="3600" b="1" dirty="0">
                <a:solidFill>
                  <a:srgbClr val="55C94F"/>
                </a:solidFill>
                <a:latin typeface="+mn-lt"/>
                <a:ea typeface="Verdana" panose="020B0604030504040204" pitchFamily="34" charset="0"/>
              </a:rPr>
              <a:t>1.400 empregos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3A8A411-7E6E-4729-B988-F3AC961F3B87}"/>
              </a:ext>
            </a:extLst>
          </p:cNvPr>
          <p:cNvSpPr txBox="1"/>
          <p:nvPr/>
        </p:nvSpPr>
        <p:spPr>
          <a:xfrm>
            <a:off x="326617" y="5822079"/>
            <a:ext cx="3463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chemeClr val="bg1"/>
                </a:solidFill>
                <a:ea typeface="Verdana" panose="020B0604030504040204" pitchFamily="34" charset="0"/>
              </a:rPr>
              <a:t>adicionais em Passo Fundo,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chemeClr val="bg1"/>
                </a:solidFill>
                <a:ea typeface="Verdana" panose="020B0604030504040204" pitchFamily="34" charset="0"/>
              </a:rPr>
              <a:t>no ano de 2020.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+mn-cs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B681E0C-312F-4283-9B06-C7CE4463B31F}"/>
              </a:ext>
            </a:extLst>
          </p:cNvPr>
          <p:cNvSpPr txBox="1"/>
          <p:nvPr/>
        </p:nvSpPr>
        <p:spPr>
          <a:xfrm>
            <a:off x="4116463" y="5824322"/>
            <a:ext cx="3463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chemeClr val="bg1"/>
                </a:solidFill>
                <a:ea typeface="Verdana" panose="020B0604030504040204" pitchFamily="34" charset="0"/>
              </a:rPr>
              <a:t>adicionais em Marialva,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chemeClr val="bg1"/>
                </a:solidFill>
                <a:ea typeface="Verdana" panose="020B0604030504040204" pitchFamily="34" charset="0"/>
              </a:rPr>
              <a:t>no ano de 2020.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7AD3BBB-04A9-DD41-AB0A-0E9FF73C4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/>
              <a:t>25/09/2023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D9BA4C4-2C30-5B53-5C2D-07ADAEE7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Be8 - Institucional e Descarbonização através do Biocombustível (Confidencial)</a:t>
            </a:r>
          </a:p>
        </p:txBody>
      </p:sp>
      <p:sp>
        <p:nvSpPr>
          <p:cNvPr id="15" name="Espaço Reservado para Número de Slide 14">
            <a:extLst>
              <a:ext uri="{FF2B5EF4-FFF2-40B4-BE49-F238E27FC236}">
                <a16:creationId xmlns:a16="http://schemas.microsoft.com/office/drawing/2014/main" id="{4FEE8C89-9372-2487-7E01-C4153687B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E3429-266B-4707-BDD5-7D1C49E2340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1322100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Personalizada 6">
      <a:dk1>
        <a:srgbClr val="081F2E"/>
      </a:dk1>
      <a:lt1>
        <a:sysClr val="window" lastClr="FFFFFF"/>
      </a:lt1>
      <a:dk2>
        <a:srgbClr val="081F2E"/>
      </a:dk2>
      <a:lt2>
        <a:srgbClr val="F1F1F2"/>
      </a:lt2>
      <a:accent1>
        <a:srgbClr val="55C94F"/>
      </a:accent1>
      <a:accent2>
        <a:srgbClr val="0EB194"/>
      </a:accent2>
      <a:accent3>
        <a:srgbClr val="02AFEF"/>
      </a:accent3>
      <a:accent4>
        <a:srgbClr val="3D5CCA"/>
      </a:accent4>
      <a:accent5>
        <a:srgbClr val="5B9BD5"/>
      </a:accent5>
      <a:accent6>
        <a:srgbClr val="081F2E"/>
      </a:accent6>
      <a:hlink>
        <a:srgbClr val="0563C1"/>
      </a:hlink>
      <a:folHlink>
        <a:srgbClr val="02AFE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3811</TotalTime>
  <Words>1456</Words>
  <Application>Microsoft Office PowerPoint</Application>
  <PresentationFormat>Widescreen</PresentationFormat>
  <Paragraphs>331</Paragraphs>
  <Slides>25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25</vt:i4>
      </vt:variant>
    </vt:vector>
  </HeadingPairs>
  <TitlesOfParts>
    <vt:vector size="40" baseType="lpstr">
      <vt:lpstr>Arial</vt:lpstr>
      <vt:lpstr>Calibri</vt:lpstr>
      <vt:lpstr>Calibri Light</vt:lpstr>
      <vt:lpstr>Figtree ExtraBold</vt:lpstr>
      <vt:lpstr>Gill Sans MT</vt:lpstr>
      <vt:lpstr>Poppins</vt:lpstr>
      <vt:lpstr>Poppins SemiBold</vt:lpstr>
      <vt:lpstr>Verdana</vt:lpstr>
      <vt:lpstr>Personalizar design</vt:lpstr>
      <vt:lpstr>1_Personalizar design</vt:lpstr>
      <vt:lpstr>2_Personalizar design</vt:lpstr>
      <vt:lpstr>Tema do Office</vt:lpstr>
      <vt:lpstr>3_Personalizar design</vt:lpstr>
      <vt:lpstr>4_Personalizar design</vt:lpstr>
      <vt:lpstr>1_Tema do Office</vt:lpstr>
      <vt:lpstr>Be8 - Expectativas do Mercado na Produção de biodiesel e SAF   Porto Alegre, 10 de outubro de 2023  Camilo Adas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 Apresentação</dc:title>
  <dc:creator>Cristian de Castilhos de Mattos</dc:creator>
  <cp:lastModifiedBy>Leite, Fernanda GIZ BR</cp:lastModifiedBy>
  <cp:revision>57</cp:revision>
  <dcterms:created xsi:type="dcterms:W3CDTF">2023-04-19T17:50:06Z</dcterms:created>
  <dcterms:modified xsi:type="dcterms:W3CDTF">2023-10-05T13:03:23Z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0d75650-514e-450f-bcbb-b8bab4e4edbd_Enabled">
    <vt:lpwstr>true</vt:lpwstr>
  </property>
  <property fmtid="{D5CDD505-2E9C-101B-9397-08002B2CF9AE}" pid="3" name="MSIP_Label_80d75650-514e-450f-bcbb-b8bab4e4edbd_SetDate">
    <vt:lpwstr>2023-04-19T19:17:23Z</vt:lpwstr>
  </property>
  <property fmtid="{D5CDD505-2E9C-101B-9397-08002B2CF9AE}" pid="4" name="MSIP_Label_80d75650-514e-450f-bcbb-b8bab4e4edbd_Method">
    <vt:lpwstr>Standard</vt:lpwstr>
  </property>
  <property fmtid="{D5CDD505-2E9C-101B-9397-08002B2CF9AE}" pid="5" name="MSIP_Label_80d75650-514e-450f-bcbb-b8bab4e4edbd_Name">
    <vt:lpwstr>POC_DLP-1357 - Interno</vt:lpwstr>
  </property>
  <property fmtid="{D5CDD505-2E9C-101B-9397-08002B2CF9AE}" pid="6" name="MSIP_Label_80d75650-514e-450f-bcbb-b8bab4e4edbd_SiteId">
    <vt:lpwstr>c356b7dd-aa77-4074-b757-82a7d5d7bf2d</vt:lpwstr>
  </property>
  <property fmtid="{D5CDD505-2E9C-101B-9397-08002B2CF9AE}" pid="7" name="MSIP_Label_80d75650-514e-450f-bcbb-b8bab4e4edbd_ActionId">
    <vt:lpwstr>31f60d52-c598-4eee-ab42-75eb5bc6e173</vt:lpwstr>
  </property>
  <property fmtid="{D5CDD505-2E9C-101B-9397-08002B2CF9AE}" pid="8" name="MSIP_Label_80d75650-514e-450f-bcbb-b8bab4e4edbd_ContentBits">
    <vt:lpwstr>0</vt:lpwstr>
  </property>
</Properties>
</file>